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Roboto"/>
      <p:regular r:id="rId60"/>
      <p:bold r:id="rId61"/>
      <p:italic r:id="rId62"/>
      <p:boldItalic r:id="rId63"/>
    </p:embeddedFont>
    <p:embeddedFont>
      <p:font typeface="Helvetica Neue"/>
      <p:regular r:id="rId64"/>
      <p:bold r:id="rId65"/>
      <p:italic r:id="rId66"/>
      <p:boldItalic r:id="rId67"/>
    </p:embeddedFont>
    <p:embeddedFont>
      <p:font typeface="Roboto Mono"/>
      <p:regular r:id="rId68"/>
      <p:bold r:id="rId69"/>
      <p:italic r:id="rId70"/>
      <p:boldItalic r:id="rId71"/>
    </p:embeddedFont>
    <p:embeddedFont>
      <p:font typeface="Karla"/>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36">
          <p15:clr>
            <a:srgbClr val="A4A3A4"/>
          </p15:clr>
        </p15:guide>
        <p15:guide id="2" pos="2232">
          <p15:clr>
            <a:srgbClr val="A4A3A4"/>
          </p15:clr>
        </p15:guide>
        <p15:guide id="3" pos="3529">
          <p15:clr>
            <a:srgbClr val="A4A3A4"/>
          </p15:clr>
        </p15:guide>
        <p15:guide id="4" pos="4824">
          <p15:clr>
            <a:srgbClr val="A4A3A4"/>
          </p15:clr>
        </p15:guide>
        <p15:guide id="5" orient="horz" pos="1656">
          <p15:clr>
            <a:srgbClr val="A4A3A4"/>
          </p15:clr>
        </p15:guide>
        <p15:guide id="6" orient="horz" pos="14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936"/>
        <p:guide pos="2232"/>
        <p:guide pos="3529"/>
        <p:guide pos="4824"/>
        <p:guide pos="1656" orient="horz"/>
        <p:guide pos="14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Karla-bold.fntdata"/><Relationship Id="rId72" Type="http://schemas.openxmlformats.org/officeDocument/2006/relationships/font" Target="fonts/Karla-regular.fntdata"/><Relationship Id="rId31" Type="http://schemas.openxmlformats.org/officeDocument/2006/relationships/slide" Target="slides/slide26.xml"/><Relationship Id="rId75" Type="http://schemas.openxmlformats.org/officeDocument/2006/relationships/font" Target="fonts/Karla-boldItalic.fntdata"/><Relationship Id="rId30" Type="http://schemas.openxmlformats.org/officeDocument/2006/relationships/slide" Target="slides/slide25.xml"/><Relationship Id="rId74" Type="http://schemas.openxmlformats.org/officeDocument/2006/relationships/font" Target="fonts/Karla-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HelveticaNeue-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HelveticaNeue-italic.fntdata"/><Relationship Id="rId21" Type="http://schemas.openxmlformats.org/officeDocument/2006/relationships/slide" Target="slides/slide16.xml"/><Relationship Id="rId65" Type="http://schemas.openxmlformats.org/officeDocument/2006/relationships/font" Target="fonts/HelveticaNeue-bold.fntdata"/><Relationship Id="rId24" Type="http://schemas.openxmlformats.org/officeDocument/2006/relationships/slide" Target="slides/slide19.xml"/><Relationship Id="rId68" Type="http://schemas.openxmlformats.org/officeDocument/2006/relationships/font" Target="fonts/RobotoMono-regular.fntdata"/><Relationship Id="rId23" Type="http://schemas.openxmlformats.org/officeDocument/2006/relationships/slide" Target="slides/slide18.xml"/><Relationship Id="rId67" Type="http://schemas.openxmlformats.org/officeDocument/2006/relationships/font" Target="fonts/HelveticaNeue-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Google Shape;35;g411e28bc03_1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411e28bc03_1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230d0e4c78_2_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230d0e4c78_2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230d0e4c78_2_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230d0e4c78_2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11e28bc03_0_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411e28bc03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11e28bc03_0_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411e28bc03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230d0e4c78_2_8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30d0e4c78_2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230d0e4c78_2_10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230d0e4c78_2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11e28bc0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11e28bc0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b1932544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b1932544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30eccab0d_5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30eccab0d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11e28bc03_0_1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411e28bc03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g411e28bc03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411e28bc03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11e28bc03_0_1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411e28bc03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230d0e4c78_2_14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TA’s spend a little bit of time introducing themselves and their role in WDD</a:t>
            </a:r>
            <a:endParaRPr/>
          </a:p>
          <a:p>
            <a:pPr indent="0" lvl="0" marL="0" rtl="0" algn="l">
              <a:spcBef>
                <a:spcPts val="0"/>
              </a:spcBef>
              <a:spcAft>
                <a:spcPts val="0"/>
              </a:spcAft>
              <a:buNone/>
            </a:pPr>
            <a:r>
              <a:rPr lang="en"/>
              <a:t>Year, major, semesters taking/on staff in WDD, (fun fact?)</a:t>
            </a:r>
            <a:endParaRPr/>
          </a:p>
        </p:txBody>
      </p:sp>
      <p:sp>
        <p:nvSpPr>
          <p:cNvPr id="214" name="Google Shape;214;g230d0e4c78_2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230d0e4c78_2_1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30d0e4c78_2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2483f205f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83f205f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Ice breaker for ~10 min, make sure to sign everyone up and enroll them for the class, also creating accounts for the class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230d0e4c78_2_17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30d0e4c78_2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11e28bc03_3_1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411e28bc03_3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230d0e4c78_2_1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30d0e4c78_2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11e28bc03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11e28bc03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b19325448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b1932544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11e28bc03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11e28bc03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230d0e4c78_2_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CLAPs</a:t>
            </a:r>
            <a:endParaRPr/>
          </a:p>
        </p:txBody>
      </p:sp>
      <p:sp>
        <p:nvSpPr>
          <p:cNvPr id="55" name="Google Shape;55;g230d0e4c78_2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df763233f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df763233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11e28bc03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11e28bc03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 start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11e28bc03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11e28bc03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11e28bc03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11e28bc03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11e28bc03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11e28bc03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11e28bc03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11e28bc03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11e28bc03_3_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411e28bc03_3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11e28bc03_3_8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411e28bc03_3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08eb870e6_3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408eb870e6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11e28bc03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11e28bc03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408eb870e6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08eb870e6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11e28bc03_1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11e28bc03_1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11e28bc03_1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11e28bc03_1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11e28bc03_1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11e28bc03_1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11e28bc03_1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11e28bc03_1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11e28bc03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11e28bc03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11e28bc03_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11e28bc03_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230d0e4c78_2_2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30d0e4c78_2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11e28bc03_1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11e28bc03_1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11e28bc03_10_14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411e28bc03_1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11e28bc03_1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11e28bc03_1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08eb870e6_3_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Questions: By show of hands…</a:t>
            </a:r>
            <a:endParaRPr/>
          </a:p>
          <a:p>
            <a:pPr indent="-317500" lvl="0" marL="457200" rtl="0" algn="l">
              <a:spcBef>
                <a:spcPts val="0"/>
              </a:spcBef>
              <a:spcAft>
                <a:spcPts val="0"/>
              </a:spcAft>
              <a:buSzPts val="1400"/>
              <a:buAutoNum type="arabicParenR"/>
            </a:pPr>
            <a:r>
              <a:rPr lang="en"/>
              <a:t>“How many of you are not CS majors”</a:t>
            </a:r>
            <a:endParaRPr/>
          </a:p>
          <a:p>
            <a:pPr indent="-317500" lvl="0" marL="457200" rtl="0" algn="l">
              <a:spcBef>
                <a:spcPts val="0"/>
              </a:spcBef>
              <a:spcAft>
                <a:spcPts val="0"/>
              </a:spcAft>
              <a:buSzPts val="1400"/>
              <a:buAutoNum type="arabicParenR"/>
            </a:pPr>
            <a:r>
              <a:rPr lang="en"/>
              <a:t>“How many of you have no web design experience”</a:t>
            </a:r>
            <a:endParaRPr/>
          </a:p>
          <a:p>
            <a:pPr indent="-317500" lvl="0" marL="457200" rtl="0" algn="l">
              <a:spcBef>
                <a:spcPts val="0"/>
              </a:spcBef>
              <a:spcAft>
                <a:spcPts val="0"/>
              </a:spcAft>
              <a:buSzPts val="1400"/>
              <a:buAutoNum type="arabicParenR"/>
            </a:pPr>
            <a:r>
              <a:rPr lang="en"/>
              <a:t>“How many of you are freshmen… sophomores… juniors… seniors”</a:t>
            </a:r>
            <a:endParaRPr/>
          </a:p>
          <a:p>
            <a:pPr indent="0" lvl="0" marL="0" rtl="0" algn="l">
              <a:spcBef>
                <a:spcPts val="0"/>
              </a:spcBef>
              <a:spcAft>
                <a:spcPts val="0"/>
              </a:spcAft>
              <a:buNone/>
            </a:pPr>
            <a:r>
              <a:t/>
            </a:r>
            <a:endParaRPr/>
          </a:p>
        </p:txBody>
      </p:sp>
      <p:sp>
        <p:nvSpPr>
          <p:cNvPr id="68" name="Google Shape;68;g408eb870e6_3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11e28bc03_10_1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411e28bc03_1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11e28bc03_1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11e28bc03_1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11e28bc03_1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11e28bc03_1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11e28bc03_1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11e28bc03_1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dfbb917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dfbb917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230d0e4c78_2_4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230d0e4c78_2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11e28bc03_0_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411e28bc03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230d0e4c78_2_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Click on links, wow so pretty lol</a:t>
            </a:r>
            <a:endParaRPr/>
          </a:p>
        </p:txBody>
      </p:sp>
      <p:sp>
        <p:nvSpPr>
          <p:cNvPr id="84" name="Google Shape;84;g230d0e4c78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230d0e4c78_2_6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230d0e4c78_2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n" showMasterSp="0" type="tx">
  <p:cSld name="TITLE_AND_BODY">
    <p:spTree>
      <p:nvGrpSpPr>
        <p:cNvPr id="9" name="Shape 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showMasterSp="0">
  <p:cSld name="TITLE_AND_BODY_1">
    <p:bg>
      <p:bgPr>
        <a:solidFill>
          <a:srgbClr val="75C36E"/>
        </a:solidFill>
      </p:bgPr>
    </p:bg>
    <p:spTree>
      <p:nvGrpSpPr>
        <p:cNvPr id="10" name="Shape 10"/>
        <p:cNvGrpSpPr/>
        <p:nvPr/>
      </p:nvGrpSpPr>
      <p:grpSpPr>
        <a:xfrm>
          <a:off x="0" y="0"/>
          <a:ext cx="0" cy="0"/>
          <a:chOff x="0" y="0"/>
          <a:chExt cx="0" cy="0"/>
        </a:xfrm>
      </p:grpSpPr>
      <p:sp>
        <p:nvSpPr>
          <p:cNvPr id="11" name="Google Shape;11;p3"/>
          <p:cNvSpPr txBox="1"/>
          <p:nvPr/>
        </p:nvSpPr>
        <p:spPr>
          <a:xfrm>
            <a:off x="502925" y="1028700"/>
            <a:ext cx="4023300" cy="32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Karla"/>
                <a:ea typeface="Karla"/>
                <a:cs typeface="Karla"/>
                <a:sym typeface="Karla"/>
              </a:rPr>
              <a:t>Welcome!</a:t>
            </a:r>
            <a:endParaRPr b="1" sz="4800">
              <a:solidFill>
                <a:srgbClr val="FFFFFF"/>
              </a:solidFill>
              <a:latin typeface="Karla"/>
              <a:ea typeface="Karla"/>
              <a:cs typeface="Karla"/>
              <a:sym typeface="Karla"/>
            </a:endParaRPr>
          </a:p>
          <a:p>
            <a:pPr indent="0" lvl="0" marL="0" rtl="0" algn="ctr">
              <a:spcBef>
                <a:spcPts val="0"/>
              </a:spcBef>
              <a:spcAft>
                <a:spcPts val="0"/>
              </a:spcAft>
              <a:buNone/>
            </a:pPr>
            <a:r>
              <a:rPr lang="en" sz="3600">
                <a:solidFill>
                  <a:srgbClr val="FFFFFF"/>
                </a:solidFill>
                <a:latin typeface="Karla"/>
                <a:ea typeface="Karla"/>
                <a:cs typeface="Karla"/>
                <a:sym typeface="Karla"/>
              </a:rPr>
              <a:t>Find your table</a:t>
            </a:r>
            <a:endParaRPr sz="3600">
              <a:solidFill>
                <a:srgbClr val="FFFFFF"/>
              </a:solidFill>
              <a:latin typeface="Karla"/>
              <a:ea typeface="Karla"/>
              <a:cs typeface="Karla"/>
              <a:sym typeface="Karl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ro">
  <p:cSld name="CUSTOM_2">
    <p:spTree>
      <p:nvGrpSpPr>
        <p:cNvPr id="12" name="Shape 12"/>
        <p:cNvGrpSpPr/>
        <p:nvPr/>
      </p:nvGrpSpPr>
      <p:grpSpPr>
        <a:xfrm>
          <a:off x="0" y="0"/>
          <a:ext cx="0" cy="0"/>
          <a:chOff x="0" y="0"/>
          <a:chExt cx="0" cy="0"/>
        </a:xfrm>
      </p:grpSpPr>
      <p:sp>
        <p:nvSpPr>
          <p:cNvPr id="13" name="Google Shape;13;p4"/>
          <p:cNvSpPr txBox="1"/>
          <p:nvPr>
            <p:ph type="title"/>
          </p:nvPr>
        </p:nvSpPr>
        <p:spPr>
          <a:xfrm>
            <a:off x="457200" y="1035450"/>
            <a:ext cx="8229600" cy="3193800"/>
          </a:xfrm>
          <a:prstGeom prst="rect">
            <a:avLst/>
          </a:prstGeom>
        </p:spPr>
        <p:txBody>
          <a:bodyPr anchorCtr="0" anchor="ctr" bIns="91425" lIns="91425" spcFirstLastPara="1" rIns="91425" wrap="square" tIns="91425"/>
          <a:lstStyle>
            <a:lvl1pPr lvl="0" algn="ctr">
              <a:lnSpc>
                <a:spcPct val="115000"/>
              </a:lnSpc>
              <a:spcBef>
                <a:spcPts val="0"/>
              </a:spcBef>
              <a:spcAft>
                <a:spcPts val="0"/>
              </a:spcAft>
              <a:buNone/>
              <a:defRPr/>
            </a:lvl1pPr>
            <a:lvl2pPr lvl="1" algn="ctr">
              <a:lnSpc>
                <a:spcPct val="115000"/>
              </a:lnSpc>
              <a:spcBef>
                <a:spcPts val="0"/>
              </a:spcBef>
              <a:spcAft>
                <a:spcPts val="0"/>
              </a:spcAft>
              <a:buNone/>
              <a:defRPr/>
            </a:lvl2pPr>
            <a:lvl3pPr lvl="2" algn="ctr">
              <a:lnSpc>
                <a:spcPct val="115000"/>
              </a:lnSpc>
              <a:spcBef>
                <a:spcPts val="0"/>
              </a:spcBef>
              <a:spcAft>
                <a:spcPts val="0"/>
              </a:spcAft>
              <a:buNone/>
              <a:defRPr/>
            </a:lvl3pPr>
            <a:lvl4pPr lvl="3" algn="ctr">
              <a:lnSpc>
                <a:spcPct val="115000"/>
              </a:lnSpc>
              <a:spcBef>
                <a:spcPts val="0"/>
              </a:spcBef>
              <a:spcAft>
                <a:spcPts val="0"/>
              </a:spcAft>
              <a:buNone/>
              <a:defRPr/>
            </a:lvl4pPr>
            <a:lvl5pPr lvl="4" algn="ctr">
              <a:lnSpc>
                <a:spcPct val="115000"/>
              </a:lnSpc>
              <a:spcBef>
                <a:spcPts val="0"/>
              </a:spcBef>
              <a:spcAft>
                <a:spcPts val="0"/>
              </a:spcAft>
              <a:buNone/>
              <a:defRPr/>
            </a:lvl5pPr>
            <a:lvl6pPr lvl="5" algn="ctr">
              <a:lnSpc>
                <a:spcPct val="115000"/>
              </a:lnSpc>
              <a:spcBef>
                <a:spcPts val="0"/>
              </a:spcBef>
              <a:spcAft>
                <a:spcPts val="0"/>
              </a:spcAft>
              <a:buNone/>
              <a:defRPr/>
            </a:lvl6pPr>
            <a:lvl7pPr lvl="6" algn="ctr">
              <a:lnSpc>
                <a:spcPct val="115000"/>
              </a:lnSpc>
              <a:spcBef>
                <a:spcPts val="0"/>
              </a:spcBef>
              <a:spcAft>
                <a:spcPts val="0"/>
              </a:spcAft>
              <a:buNone/>
              <a:defRPr/>
            </a:lvl7pPr>
            <a:lvl8pPr lvl="7" algn="ctr">
              <a:lnSpc>
                <a:spcPct val="115000"/>
              </a:lnSpc>
              <a:spcBef>
                <a:spcPts val="0"/>
              </a:spcBef>
              <a:spcAft>
                <a:spcPts val="0"/>
              </a:spcAft>
              <a:buNone/>
              <a:defRPr/>
            </a:lvl8pPr>
            <a:lvl9pPr lvl="8" algn="ctr">
              <a:lnSpc>
                <a:spcPct val="115000"/>
              </a:lnSpc>
              <a:spcBef>
                <a:spcPts val="0"/>
              </a:spcBef>
              <a:spcAft>
                <a:spcPts val="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Label">
  <p:cSld name="CUSTOM_1">
    <p:spTree>
      <p:nvGrpSpPr>
        <p:cNvPr id="14" name="Shape 14"/>
        <p:cNvGrpSpPr/>
        <p:nvPr/>
      </p:nvGrpSpPr>
      <p:grpSpPr>
        <a:xfrm>
          <a:off x="0" y="0"/>
          <a:ext cx="0" cy="0"/>
          <a:chOff x="0" y="0"/>
          <a:chExt cx="0" cy="0"/>
        </a:xfrm>
      </p:grpSpPr>
      <p:sp>
        <p:nvSpPr>
          <p:cNvPr id="15" name="Google Shape;15;p5"/>
          <p:cNvSpPr txBox="1"/>
          <p:nvPr>
            <p:ph idx="1" type="body"/>
          </p:nvPr>
        </p:nvSpPr>
        <p:spPr>
          <a:xfrm>
            <a:off x="502925" y="4462125"/>
            <a:ext cx="5394900" cy="228900"/>
          </a:xfrm>
          <a:prstGeom prst="rect">
            <a:avLst/>
          </a:prstGeom>
        </p:spPr>
        <p:txBody>
          <a:bodyPr anchorCtr="0" anchor="ctr" bIns="0" lIns="0" spcFirstLastPara="1" rIns="0" wrap="square" tIns="0"/>
          <a:lstStyle>
            <a:lvl1pPr indent="-304800" lvl="0" marL="457200" rtl="0">
              <a:spcBef>
                <a:spcPts val="40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cSld name="Content">
    <p:spTree>
      <p:nvGrpSpPr>
        <p:cNvPr id="16" name="Shape 16"/>
        <p:cNvGrpSpPr/>
        <p:nvPr/>
      </p:nvGrpSpPr>
      <p:grpSpPr>
        <a:xfrm>
          <a:off x="0" y="0"/>
          <a:ext cx="0" cy="0"/>
          <a:chOff x="0" y="0"/>
          <a:chExt cx="0" cy="0"/>
        </a:xfrm>
      </p:grpSpPr>
      <p:sp>
        <p:nvSpPr>
          <p:cNvPr id="17" name="Google Shape;17;p6"/>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
        <p:nvSpPr>
          <p:cNvPr id="18" name="Google Shape;18;p6"/>
          <p:cNvSpPr txBox="1"/>
          <p:nvPr>
            <p:ph idx="1" type="body"/>
          </p:nvPr>
        </p:nvSpPr>
        <p:spPr>
          <a:xfrm>
            <a:off x="457200" y="1028700"/>
            <a:ext cx="8229600" cy="3200400"/>
          </a:xfrm>
          <a:prstGeom prst="rect">
            <a:avLst/>
          </a:prstGeom>
          <a:noFill/>
          <a:ln>
            <a:noFill/>
          </a:ln>
        </p:spPr>
        <p:txBody>
          <a:bodyPr anchorCtr="0" anchor="ctr" bIns="91425" lIns="91425" spcFirstLastPara="1" rIns="91425" wrap="square" tIns="91425"/>
          <a:lstStyle>
            <a:lvl1pPr indent="-330200" lvl="0" marL="457200" marR="0" rtl="0" algn="l">
              <a:lnSpc>
                <a:spcPct val="115000"/>
              </a:lnSpc>
              <a:spcBef>
                <a:spcPts val="400"/>
              </a:spcBef>
              <a:spcAft>
                <a:spcPts val="0"/>
              </a:spcAft>
              <a:buClr>
                <a:srgbClr val="535353"/>
              </a:buClr>
              <a:buSzPts val="1600"/>
              <a:buChar char="•"/>
              <a:defRPr i="0" sz="1600" u="none" cap="none" strike="noStrike">
                <a:solidFill>
                  <a:srgbClr val="535353"/>
                </a:solidFill>
              </a:defRPr>
            </a:lvl1pPr>
            <a:lvl2pPr indent="-330200" lvl="1" marL="914400" marR="0" rtl="0" algn="l">
              <a:lnSpc>
                <a:spcPct val="115000"/>
              </a:lnSpc>
              <a:spcBef>
                <a:spcPts val="400"/>
              </a:spcBef>
              <a:spcAft>
                <a:spcPts val="0"/>
              </a:spcAft>
              <a:buClr>
                <a:srgbClr val="535353"/>
              </a:buClr>
              <a:buSzPts val="1600"/>
              <a:buChar char="–"/>
              <a:defRPr i="0" sz="1600" u="none" cap="none" strike="noStrike">
                <a:solidFill>
                  <a:srgbClr val="535353"/>
                </a:solidFill>
              </a:defRPr>
            </a:lvl2pPr>
            <a:lvl3pPr indent="-330200" lvl="2" marL="1371600" marR="0" rtl="0" algn="l">
              <a:lnSpc>
                <a:spcPct val="115000"/>
              </a:lnSpc>
              <a:spcBef>
                <a:spcPts val="400"/>
              </a:spcBef>
              <a:spcAft>
                <a:spcPts val="0"/>
              </a:spcAft>
              <a:buClr>
                <a:srgbClr val="535353"/>
              </a:buClr>
              <a:buSzPts val="1600"/>
              <a:buChar char="•"/>
              <a:defRPr i="0" sz="1600" u="none" cap="none" strike="noStrike">
                <a:solidFill>
                  <a:srgbClr val="535353"/>
                </a:solidFill>
              </a:defRPr>
            </a:lvl3pPr>
            <a:lvl4pPr indent="-330200" lvl="3" marL="1828800" marR="0" rtl="0" algn="l">
              <a:lnSpc>
                <a:spcPct val="115000"/>
              </a:lnSpc>
              <a:spcBef>
                <a:spcPts val="400"/>
              </a:spcBef>
              <a:spcAft>
                <a:spcPts val="0"/>
              </a:spcAft>
              <a:buClr>
                <a:srgbClr val="535353"/>
              </a:buClr>
              <a:buSzPts val="1600"/>
              <a:buChar char="–"/>
              <a:defRPr i="0" sz="1600" u="none" cap="none" strike="noStrike">
                <a:solidFill>
                  <a:srgbClr val="535353"/>
                </a:solidFill>
              </a:defRPr>
            </a:lvl4pPr>
            <a:lvl5pPr indent="-330200" lvl="4" marL="2286000" marR="0" rtl="0" algn="l">
              <a:lnSpc>
                <a:spcPct val="115000"/>
              </a:lnSpc>
              <a:spcBef>
                <a:spcPts val="400"/>
              </a:spcBef>
              <a:spcAft>
                <a:spcPts val="0"/>
              </a:spcAft>
              <a:buClr>
                <a:srgbClr val="535353"/>
              </a:buClr>
              <a:buSzPts val="1600"/>
              <a:buChar char="»"/>
              <a:defRPr i="0" sz="1600" u="none" cap="none" strike="noStrike">
                <a:solidFill>
                  <a:srgbClr val="535353"/>
                </a:solidFill>
              </a:defRPr>
            </a:lvl5pPr>
            <a:lvl6pPr indent="-330200" lvl="5" marL="2743200" marR="0" rtl="0" algn="l">
              <a:lnSpc>
                <a:spcPct val="115000"/>
              </a:lnSpc>
              <a:spcBef>
                <a:spcPts val="400"/>
              </a:spcBef>
              <a:spcAft>
                <a:spcPts val="0"/>
              </a:spcAft>
              <a:buClr>
                <a:srgbClr val="535353"/>
              </a:buClr>
              <a:buSzPts val="1600"/>
              <a:buChar char="•"/>
              <a:defRPr i="0" sz="1600" u="none" cap="none" strike="noStrike">
                <a:solidFill>
                  <a:srgbClr val="535353"/>
                </a:solidFill>
              </a:defRPr>
            </a:lvl6pPr>
            <a:lvl7pPr indent="-330200" lvl="6" marL="3200400" marR="0" rtl="0" algn="l">
              <a:lnSpc>
                <a:spcPct val="115000"/>
              </a:lnSpc>
              <a:spcBef>
                <a:spcPts val="400"/>
              </a:spcBef>
              <a:spcAft>
                <a:spcPts val="0"/>
              </a:spcAft>
              <a:buClr>
                <a:srgbClr val="535353"/>
              </a:buClr>
              <a:buSzPts val="1600"/>
              <a:buChar char="•"/>
              <a:defRPr i="0" sz="1600" u="none" cap="none" strike="noStrike">
                <a:solidFill>
                  <a:srgbClr val="535353"/>
                </a:solidFill>
              </a:defRPr>
            </a:lvl7pPr>
            <a:lvl8pPr indent="-330200" lvl="7" marL="3657600" marR="0" rtl="0" algn="l">
              <a:lnSpc>
                <a:spcPct val="115000"/>
              </a:lnSpc>
              <a:spcBef>
                <a:spcPts val="400"/>
              </a:spcBef>
              <a:spcAft>
                <a:spcPts val="0"/>
              </a:spcAft>
              <a:buClr>
                <a:srgbClr val="535353"/>
              </a:buClr>
              <a:buSzPts val="1600"/>
              <a:buChar char="•"/>
              <a:defRPr i="0" sz="1600" u="none" cap="none" strike="noStrike">
                <a:solidFill>
                  <a:srgbClr val="535353"/>
                </a:solidFill>
              </a:defRPr>
            </a:lvl8pPr>
            <a:lvl9pPr indent="-330200" lvl="8" marL="4114800" marR="0" rtl="0" algn="l">
              <a:lnSpc>
                <a:spcPct val="115000"/>
              </a:lnSpc>
              <a:spcBef>
                <a:spcPts val="400"/>
              </a:spcBef>
              <a:spcAft>
                <a:spcPts val="0"/>
              </a:spcAft>
              <a:buClr>
                <a:srgbClr val="535353"/>
              </a:buClr>
              <a:buSzPts val="1600"/>
              <a:buChar char="•"/>
              <a:defRPr i="0" sz="1600" u="none" cap="none" strike="noStrike">
                <a:solidFill>
                  <a:srgbClr val="53535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 Only">
  <p:cSld name="Content_1">
    <p:spTree>
      <p:nvGrpSpPr>
        <p:cNvPr id="19" name="Shape 19"/>
        <p:cNvGrpSpPr/>
        <p:nvPr/>
      </p:nvGrpSpPr>
      <p:grpSpPr>
        <a:xfrm>
          <a:off x="0" y="0"/>
          <a:ext cx="0" cy="0"/>
          <a:chOff x="0" y="0"/>
          <a:chExt cx="0" cy="0"/>
        </a:xfrm>
      </p:grpSpPr>
      <p:sp>
        <p:nvSpPr>
          <p:cNvPr id="20" name="Google Shape;20;p7"/>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Design)" showMasterSp="0">
  <p:cSld name="Opening">
    <p:spTree>
      <p:nvGrpSpPr>
        <p:cNvPr id="21" name="Shape 21"/>
        <p:cNvGrpSpPr/>
        <p:nvPr/>
      </p:nvGrpSpPr>
      <p:grpSpPr>
        <a:xfrm>
          <a:off x="0" y="0"/>
          <a:ext cx="0" cy="0"/>
          <a:chOff x="0" y="0"/>
          <a:chExt cx="0" cy="0"/>
        </a:xfrm>
      </p:grpSpPr>
      <p:cxnSp>
        <p:nvCxnSpPr>
          <p:cNvPr id="22" name="Google Shape;22;p8"/>
          <p:cNvCxnSpPr/>
          <p:nvPr/>
        </p:nvCxnSpPr>
        <p:spPr>
          <a:xfrm>
            <a:off x="914389" y="2286006"/>
            <a:ext cx="2625900" cy="0"/>
          </a:xfrm>
          <a:prstGeom prst="straightConnector1">
            <a:avLst/>
          </a:prstGeom>
          <a:noFill/>
          <a:ln cap="flat" cmpd="sng" w="25400">
            <a:solidFill>
              <a:srgbClr val="75C36E"/>
            </a:solidFill>
            <a:prstDash val="solid"/>
            <a:bevel/>
            <a:headEnd len="sm" w="sm" type="none"/>
            <a:tailEnd len="sm" w="sm" type="none"/>
          </a:ln>
        </p:spPr>
      </p:cxnSp>
      <p:sp>
        <p:nvSpPr>
          <p:cNvPr id="23" name="Google Shape;23;p8"/>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75C36E"/>
              </a:buClr>
              <a:buSzPts val="3000"/>
              <a:buNone/>
              <a:defRPr i="0" sz="3000" u="none" cap="none" strike="noStrike">
                <a:solidFill>
                  <a:srgbClr val="75C36E"/>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24" name="Google Shape;24;p8"/>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Programming)" showMasterSp="0">
  <p:cSld name="Opening_1">
    <p:spTree>
      <p:nvGrpSpPr>
        <p:cNvPr id="25" name="Shape 25"/>
        <p:cNvGrpSpPr/>
        <p:nvPr/>
      </p:nvGrpSpPr>
      <p:grpSpPr>
        <a:xfrm>
          <a:off x="0" y="0"/>
          <a:ext cx="0" cy="0"/>
          <a:chOff x="0" y="0"/>
          <a:chExt cx="0" cy="0"/>
        </a:xfrm>
      </p:grpSpPr>
      <p:cxnSp>
        <p:nvCxnSpPr>
          <p:cNvPr id="26" name="Google Shape;26;p9"/>
          <p:cNvCxnSpPr/>
          <p:nvPr/>
        </p:nvCxnSpPr>
        <p:spPr>
          <a:xfrm>
            <a:off x="914389" y="2286006"/>
            <a:ext cx="2625900" cy="0"/>
          </a:xfrm>
          <a:prstGeom prst="straightConnector1">
            <a:avLst/>
          </a:prstGeom>
          <a:noFill/>
          <a:ln cap="flat" cmpd="sng" w="25400">
            <a:solidFill>
              <a:srgbClr val="6191C2"/>
            </a:solidFill>
            <a:prstDash val="solid"/>
            <a:bevel/>
            <a:headEnd len="sm" w="sm" type="none"/>
            <a:tailEnd len="sm" w="sm" type="none"/>
          </a:ln>
        </p:spPr>
      </p:cxnSp>
      <p:sp>
        <p:nvSpPr>
          <p:cNvPr id="27" name="Google Shape;27;p9"/>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6191C2"/>
              </a:buClr>
              <a:buSzPts val="3000"/>
              <a:buNone/>
              <a:defRPr i="0" sz="3000" u="none" cap="none" strike="noStrike">
                <a:solidFill>
                  <a:srgbClr val="6191C2"/>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28" name="Google Shape;28;p9"/>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p:cSld name="CUSTOM">
    <p:spTree>
      <p:nvGrpSpPr>
        <p:cNvPr id="29" name="Shape 29"/>
        <p:cNvGrpSpPr/>
        <p:nvPr/>
      </p:nvGrpSpPr>
      <p:grpSpPr>
        <a:xfrm>
          <a:off x="0" y="0"/>
          <a:ext cx="0" cy="0"/>
          <a:chOff x="0" y="0"/>
          <a:chExt cx="0" cy="0"/>
        </a:xfrm>
      </p:grpSpPr>
      <p:cxnSp>
        <p:nvCxnSpPr>
          <p:cNvPr id="30" name="Google Shape;30;p10"/>
          <p:cNvCxnSpPr/>
          <p:nvPr/>
        </p:nvCxnSpPr>
        <p:spPr>
          <a:xfrm>
            <a:off x="2560359" y="2855414"/>
            <a:ext cx="4025400" cy="0"/>
          </a:xfrm>
          <a:prstGeom prst="straightConnector1">
            <a:avLst/>
          </a:prstGeom>
          <a:noFill/>
          <a:ln cap="flat" cmpd="sng" w="25400">
            <a:solidFill>
              <a:srgbClr val="75C36E"/>
            </a:solidFill>
            <a:prstDash val="solid"/>
            <a:bevel/>
            <a:headEnd len="sm" w="sm" type="none"/>
            <a:tailEnd len="sm" w="sm" type="none"/>
          </a:ln>
        </p:spPr>
      </p:cxnSp>
      <p:sp>
        <p:nvSpPr>
          <p:cNvPr id="31" name="Google Shape;31;p10"/>
          <p:cNvSpPr txBox="1"/>
          <p:nvPr>
            <p:ph type="title"/>
          </p:nvPr>
        </p:nvSpPr>
        <p:spPr>
          <a:xfrm>
            <a:off x="2560350" y="2057400"/>
            <a:ext cx="4023300" cy="338400"/>
          </a:xfrm>
          <a:prstGeom prst="rect">
            <a:avLst/>
          </a:prstGeom>
        </p:spPr>
        <p:txBody>
          <a:bodyPr anchorCtr="0" anchor="ctr" bIns="0" lIns="0" spcFirstLastPara="1" rIns="0" wrap="square" tIns="0"/>
          <a:lstStyle>
            <a:lvl1pPr lvl="0" algn="ctr">
              <a:spcBef>
                <a:spcPts val="0"/>
              </a:spcBef>
              <a:spcAft>
                <a:spcPts val="0"/>
              </a:spcAft>
              <a:buNone/>
              <a:defRPr sz="1800"/>
            </a:lvl1pPr>
            <a:lvl2pPr lvl="1" algn="ctr">
              <a:spcBef>
                <a:spcPts val="0"/>
              </a:spcBef>
              <a:spcAft>
                <a:spcPts val="0"/>
              </a:spcAft>
              <a:buNone/>
              <a:defRPr sz="1800"/>
            </a:lvl2pPr>
            <a:lvl3pPr lvl="2" algn="ctr">
              <a:spcBef>
                <a:spcPts val="0"/>
              </a:spcBef>
              <a:spcAft>
                <a:spcPts val="0"/>
              </a:spcAft>
              <a:buNone/>
              <a:defRPr sz="1800"/>
            </a:lvl3pPr>
            <a:lvl4pPr lvl="3" algn="ctr">
              <a:spcBef>
                <a:spcPts val="0"/>
              </a:spcBef>
              <a:spcAft>
                <a:spcPts val="0"/>
              </a:spcAft>
              <a:buNone/>
              <a:defRPr sz="1800"/>
            </a:lvl4pPr>
            <a:lvl5pPr lvl="4" algn="ctr">
              <a:spcBef>
                <a:spcPts val="0"/>
              </a:spcBef>
              <a:spcAft>
                <a:spcPts val="0"/>
              </a:spcAft>
              <a:buNone/>
              <a:defRPr sz="1800"/>
            </a:lvl5pPr>
            <a:lvl6pPr lvl="5" algn="ctr">
              <a:spcBef>
                <a:spcPts val="0"/>
              </a:spcBef>
              <a:spcAft>
                <a:spcPts val="0"/>
              </a:spcAft>
              <a:buNone/>
              <a:defRPr sz="1800"/>
            </a:lvl6pPr>
            <a:lvl7pPr lvl="6" algn="ctr">
              <a:spcBef>
                <a:spcPts val="0"/>
              </a:spcBef>
              <a:spcAft>
                <a:spcPts val="0"/>
              </a:spcAft>
              <a:buNone/>
              <a:defRPr sz="1800"/>
            </a:lvl7pPr>
            <a:lvl8pPr lvl="7" algn="ctr">
              <a:spcBef>
                <a:spcPts val="0"/>
              </a:spcBef>
              <a:spcAft>
                <a:spcPts val="0"/>
              </a:spcAft>
              <a:buNone/>
              <a:defRPr sz="1800"/>
            </a:lvl8pPr>
            <a:lvl9pPr lvl="8" algn="ctr">
              <a:spcBef>
                <a:spcPts val="0"/>
              </a:spcBef>
              <a:spcAft>
                <a:spcPts val="0"/>
              </a:spcAft>
              <a:buNone/>
              <a:defRPr sz="1800"/>
            </a:lvl9pPr>
          </a:lstStyle>
          <a:p/>
        </p:txBody>
      </p:sp>
      <p:sp>
        <p:nvSpPr>
          <p:cNvPr id="32" name="Google Shape;32;p10"/>
          <p:cNvSpPr txBox="1"/>
          <p:nvPr>
            <p:ph idx="1" type="subTitle"/>
          </p:nvPr>
        </p:nvSpPr>
        <p:spPr>
          <a:xfrm>
            <a:off x="2558350" y="2395725"/>
            <a:ext cx="4025400" cy="352200"/>
          </a:xfrm>
          <a:prstGeom prst="rect">
            <a:avLst/>
          </a:prstGeom>
        </p:spPr>
        <p:txBody>
          <a:bodyPr anchorCtr="0" anchor="ctr" bIns="0" lIns="0" spcFirstLastPara="1" rIns="0" wrap="square" tIns="0"/>
          <a:lstStyle>
            <a:lvl1pPr lvl="0" algn="ctr">
              <a:spcBef>
                <a:spcPts val="400"/>
              </a:spcBef>
              <a:spcAft>
                <a:spcPts val="0"/>
              </a:spcAft>
              <a:buNone/>
              <a:defRPr sz="1800"/>
            </a:lvl1pPr>
            <a:lvl2pPr lvl="1">
              <a:spcBef>
                <a:spcPts val="400"/>
              </a:spcBef>
              <a:spcAft>
                <a:spcPts val="0"/>
              </a:spcAft>
              <a:buNone/>
              <a:defRPr/>
            </a:lvl2pPr>
            <a:lvl3pPr lvl="2">
              <a:spcBef>
                <a:spcPts val="400"/>
              </a:spcBef>
              <a:spcAft>
                <a:spcPts val="0"/>
              </a:spcAft>
              <a:buNone/>
              <a:defRPr/>
            </a:lvl3pPr>
            <a:lvl4pPr lvl="3">
              <a:spcBef>
                <a:spcPts val="400"/>
              </a:spcBef>
              <a:spcAft>
                <a:spcPts val="0"/>
              </a:spcAft>
              <a:buNone/>
              <a:defRPr/>
            </a:lvl4pPr>
            <a:lvl5pPr lvl="4">
              <a:spcBef>
                <a:spcPts val="400"/>
              </a:spcBef>
              <a:spcAft>
                <a:spcPts val="0"/>
              </a:spcAft>
              <a:buNone/>
              <a:defRPr/>
            </a:lvl5pPr>
            <a:lvl6pPr lvl="5">
              <a:spcBef>
                <a:spcPts val="400"/>
              </a:spcBef>
              <a:spcAft>
                <a:spcPts val="0"/>
              </a:spcAft>
              <a:buNone/>
              <a:defRPr/>
            </a:lvl6pPr>
            <a:lvl7pPr lvl="6">
              <a:spcBef>
                <a:spcPts val="400"/>
              </a:spcBef>
              <a:spcAft>
                <a:spcPts val="0"/>
              </a:spcAft>
              <a:buNone/>
              <a:defRPr/>
            </a:lvl7pPr>
            <a:lvl8pPr lvl="7">
              <a:spcBef>
                <a:spcPts val="400"/>
              </a:spcBef>
              <a:spcAft>
                <a:spcPts val="0"/>
              </a:spcAft>
              <a:buNone/>
              <a:defRPr/>
            </a:lvl8pPr>
            <a:lvl9pPr lvl="8">
              <a:spcBef>
                <a:spcPts val="400"/>
              </a:spcBef>
              <a:spcAft>
                <a:spcPts val="0"/>
              </a:spcAft>
              <a:buNone/>
              <a:defRPr/>
            </a:lvl9pPr>
          </a:lstStyle>
          <a:p/>
        </p:txBody>
      </p:sp>
      <p:sp>
        <p:nvSpPr>
          <p:cNvPr id="33" name="Google Shape;33;p10"/>
          <p:cNvSpPr txBox="1"/>
          <p:nvPr>
            <p:ph idx="2" type="body"/>
          </p:nvPr>
        </p:nvSpPr>
        <p:spPr>
          <a:xfrm>
            <a:off x="2560350" y="2971800"/>
            <a:ext cx="4023300" cy="1257300"/>
          </a:xfrm>
          <a:prstGeom prst="rect">
            <a:avLst/>
          </a:prstGeom>
        </p:spPr>
        <p:txBody>
          <a:bodyPr anchorCtr="0" anchor="t" bIns="0" lIns="0" spcFirstLastPara="1" rIns="0" wrap="square" tIns="0"/>
          <a:lstStyle>
            <a:lvl1pPr indent="-330200" lvl="0" marL="457200" algn="ctr">
              <a:spcBef>
                <a:spcPts val="400"/>
              </a:spcBef>
              <a:spcAft>
                <a:spcPts val="0"/>
              </a:spcAft>
              <a:buSzPts val="1600"/>
              <a:buChar char="•"/>
              <a:defRPr/>
            </a:lvl1pPr>
            <a:lvl2pPr indent="-330200" lvl="1" marL="914400" algn="ctr">
              <a:spcBef>
                <a:spcPts val="400"/>
              </a:spcBef>
              <a:spcAft>
                <a:spcPts val="0"/>
              </a:spcAft>
              <a:buSzPts val="1600"/>
              <a:buChar char="–"/>
              <a:defRPr/>
            </a:lvl2pPr>
            <a:lvl3pPr indent="-330200" lvl="2" marL="1371600" algn="ctr">
              <a:spcBef>
                <a:spcPts val="400"/>
              </a:spcBef>
              <a:spcAft>
                <a:spcPts val="0"/>
              </a:spcAft>
              <a:buSzPts val="1600"/>
              <a:buChar char="•"/>
              <a:defRPr/>
            </a:lvl3pPr>
            <a:lvl4pPr indent="-330200" lvl="3" marL="1828800" algn="ctr">
              <a:spcBef>
                <a:spcPts val="400"/>
              </a:spcBef>
              <a:spcAft>
                <a:spcPts val="0"/>
              </a:spcAft>
              <a:buSzPts val="1600"/>
              <a:buChar char="–"/>
              <a:defRPr/>
            </a:lvl4pPr>
            <a:lvl5pPr indent="-330200" lvl="4" marL="2286000" algn="ctr">
              <a:spcBef>
                <a:spcPts val="400"/>
              </a:spcBef>
              <a:spcAft>
                <a:spcPts val="0"/>
              </a:spcAft>
              <a:buSzPts val="1600"/>
              <a:buChar char="»"/>
              <a:defRPr/>
            </a:lvl5pPr>
            <a:lvl6pPr indent="-330200" lvl="5" marL="2743200" algn="ctr">
              <a:spcBef>
                <a:spcPts val="400"/>
              </a:spcBef>
              <a:spcAft>
                <a:spcPts val="0"/>
              </a:spcAft>
              <a:buSzPts val="1600"/>
              <a:buChar char="•"/>
              <a:defRPr/>
            </a:lvl6pPr>
            <a:lvl7pPr indent="-330200" lvl="6" marL="3200400" algn="ctr">
              <a:spcBef>
                <a:spcPts val="400"/>
              </a:spcBef>
              <a:spcAft>
                <a:spcPts val="0"/>
              </a:spcAft>
              <a:buSzPts val="1600"/>
              <a:buChar char="•"/>
              <a:defRPr/>
            </a:lvl7pPr>
            <a:lvl8pPr indent="-330200" lvl="7" marL="3657600" algn="ctr">
              <a:spcBef>
                <a:spcPts val="400"/>
              </a:spcBef>
              <a:spcAft>
                <a:spcPts val="0"/>
              </a:spcAft>
              <a:buSzPts val="1600"/>
              <a:buChar char="•"/>
              <a:defRPr/>
            </a:lvl8pPr>
            <a:lvl9pPr indent="-330200" lvl="8" marL="4114800" algn="ctr">
              <a:spcBef>
                <a:spcPts val="400"/>
              </a:spcBef>
              <a:spcAft>
                <a:spcPts val="0"/>
              </a:spcAft>
              <a:buSzPts val="1600"/>
              <a:buChar char="•"/>
              <a:defRPr/>
            </a:lvl9pPr>
          </a:lstStyle>
          <a:p/>
        </p:txBody>
      </p:sp>
    </p:spTree>
  </p:cSld>
  <p:clrMapOvr>
    <a:masterClrMapping/>
  </p:clrMapOvr>
  <p:extLst>
    <p:ext uri="{DCECCB84-F9BA-43D5-87BE-67443E8EF086}">
      <p15:sldGuideLst>
        <p15:guide id="1" orient="horz" pos="1224">
          <p15:clr>
            <a:srgbClr val="F9AD4C"/>
          </p15:clr>
        </p15:guide>
        <p15:guide id="2" orient="horz" pos="1296">
          <p15:clr>
            <a:srgbClr val="F9AD4C"/>
          </p15:clr>
        </p15:guide>
        <p15:guide id="3" orient="horz" pos="1509">
          <p15:clr>
            <a:srgbClr val="F9AD4C"/>
          </p15:clr>
        </p15:guide>
        <p15:guide id="4" orient="horz" pos="1731">
          <p15:clr>
            <a:srgbClr val="F9AD4C"/>
          </p15:clr>
        </p15:guide>
        <p15:guide id="5" orient="horz" pos="1872">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57200"/>
            <a:ext cx="8229600" cy="457200"/>
          </a:xfrm>
          <a:prstGeom prst="rect">
            <a:avLst/>
          </a:prstGeom>
          <a:noFill/>
          <a:ln>
            <a:noFill/>
          </a:ln>
        </p:spPr>
        <p:txBody>
          <a:bodyPr anchorCtr="0" anchor="t" bIns="91425" lIns="91425" spcFirstLastPara="1" rIns="91425" wrap="square" tIns="91425"/>
          <a:lstStyle>
            <a:lvl1pPr indent="0" lvl="0" marL="0" marR="0" rtl="0">
              <a:lnSpc>
                <a:spcPct val="100000"/>
              </a:lnSpc>
              <a:spcBef>
                <a:spcPts val="0"/>
              </a:spcBef>
              <a:spcAft>
                <a:spcPts val="0"/>
              </a:spcAft>
              <a:buClr>
                <a:srgbClr val="535353"/>
              </a:buClr>
              <a:buSzPts val="2400"/>
              <a:buFont typeface="Karla"/>
              <a:buNone/>
              <a:defRPr b="1" i="0" sz="2400" u="none" cap="none" strike="noStrike">
                <a:solidFill>
                  <a:srgbClr val="535353"/>
                </a:solidFill>
                <a:latin typeface="Karla"/>
                <a:ea typeface="Karla"/>
                <a:cs typeface="Karla"/>
                <a:sym typeface="Karla"/>
              </a:defRPr>
            </a:lvl1pPr>
            <a:lvl2pPr indent="0" lvl="1"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2pPr>
            <a:lvl3pPr indent="0" lvl="2"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3pPr>
            <a:lvl4pPr indent="0" lvl="3"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4pPr>
            <a:lvl5pPr indent="0" lvl="4"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5pPr>
            <a:lvl6pPr indent="0" lvl="5"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6pPr>
            <a:lvl7pPr indent="0" lvl="6"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7pPr>
            <a:lvl8pPr indent="0" lvl="7"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8pPr>
            <a:lvl9pPr indent="0" lvl="8"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9pPr>
          </a:lstStyle>
          <a:p/>
        </p:txBody>
      </p:sp>
      <p:sp>
        <p:nvSpPr>
          <p:cNvPr id="7" name="Google Shape;7;p1"/>
          <p:cNvSpPr txBox="1"/>
          <p:nvPr>
            <p:ph idx="1" type="body"/>
          </p:nvPr>
        </p:nvSpPr>
        <p:spPr>
          <a:xfrm>
            <a:off x="457200" y="1028700"/>
            <a:ext cx="8229600" cy="3200400"/>
          </a:xfrm>
          <a:prstGeom prst="rect">
            <a:avLst/>
          </a:prstGeom>
          <a:noFill/>
          <a:ln>
            <a:noFill/>
          </a:ln>
        </p:spPr>
        <p:txBody>
          <a:bodyPr anchorCtr="0" anchor="t" bIns="91425" lIns="91425" spcFirstLastPara="1" rIns="91425" wrap="square" tIns="91425"/>
          <a:lstStyle>
            <a:lvl1pPr indent="-330200" lvl="0" marL="457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1pPr>
            <a:lvl2pPr indent="-330200" lvl="1" marL="914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2pPr>
            <a:lvl3pPr indent="-330200" lvl="2" marL="1371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3pPr>
            <a:lvl4pPr indent="-330200" lvl="3" marL="1828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4pPr>
            <a:lvl5pPr indent="-330200" lvl="4" marL="22860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5pPr>
            <a:lvl6pPr indent="-330200" lvl="5" marL="2743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6pPr>
            <a:lvl7pPr indent="-330200" lvl="6" marL="3200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7pPr>
            <a:lvl8pPr indent="-330200" lvl="7" marL="3657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8pPr>
            <a:lvl9pPr indent="-330200" lvl="8" marL="4114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9pPr>
          </a:lstStyle>
          <a:p/>
        </p:txBody>
      </p:sp>
      <p:sp>
        <p:nvSpPr>
          <p:cNvPr id="8" name="Google Shape;8;p1"/>
          <p:cNvSpPr/>
          <p:nvPr/>
        </p:nvSpPr>
        <p:spPr>
          <a:xfrm>
            <a:off x="5989375" y="4462275"/>
            <a:ext cx="2651700" cy="228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75C36E"/>
              </a:buClr>
              <a:buFont typeface="Helvetica Neue"/>
              <a:buNone/>
            </a:pPr>
            <a:r>
              <a:rPr b="1" lang="en" sz="1200">
                <a:solidFill>
                  <a:srgbClr val="CCCCCC"/>
                </a:solidFill>
                <a:latin typeface="Karla"/>
                <a:ea typeface="Karla"/>
                <a:cs typeface="Karla"/>
                <a:sym typeface="Karla"/>
              </a:rPr>
              <a:t>Web Design DeCal  </a:t>
            </a:r>
            <a:r>
              <a:rPr lang="en" sz="1200">
                <a:solidFill>
                  <a:srgbClr val="CCCCCC"/>
                </a:solidFill>
                <a:latin typeface="Karla"/>
                <a:ea typeface="Karla"/>
                <a:cs typeface="Karla"/>
                <a:sym typeface="Karla"/>
              </a:rPr>
              <a:t>Spring 2019</a:t>
            </a:r>
            <a:endParaRPr sz="1200">
              <a:solidFill>
                <a:srgbClr val="CCCCCC"/>
              </a:solidFill>
              <a:latin typeface="Karla"/>
              <a:ea typeface="Karla"/>
              <a:cs typeface="Karla"/>
              <a:sym typeface="Karla"/>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9900FF"/>
          </p15:clr>
        </p15:guide>
        <p15:guide id="2" pos="5472">
          <p15:clr>
            <a:srgbClr val="9900FF"/>
          </p15:clr>
        </p15:guide>
        <p15:guide id="3" orient="horz" pos="288">
          <p15:clr>
            <a:srgbClr val="9900FF"/>
          </p15:clr>
        </p15:guide>
        <p15:guide id="4" orient="horz" pos="2955">
          <p15:clr>
            <a:srgbClr val="9900FF"/>
          </p15:clr>
        </p15:guide>
        <p15:guide id="5" orient="horz" pos="2811">
          <p15:clr>
            <a:srgbClr val="F06B4A"/>
          </p15:clr>
        </p15:guide>
        <p15:guide id="6" orient="horz" pos="576">
          <p15:clr>
            <a:srgbClr val="F06B4A"/>
          </p15:clr>
        </p15:guide>
        <p15:guide id="7" orient="horz" pos="648">
          <p15:clr>
            <a:srgbClr val="F06B4A"/>
          </p15:clr>
        </p15:guide>
        <p15:guide id="8" pos="2909">
          <p15:clr>
            <a:srgbClr val="F06B4A"/>
          </p15:clr>
        </p15:guide>
        <p15:guide id="9" pos="1613">
          <p15:clr>
            <a:srgbClr val="F06B4A"/>
          </p15:clr>
        </p15:guide>
        <p15:guide id="10" pos="4147">
          <p15:clr>
            <a:srgbClr val="F06B4A"/>
          </p15:clr>
        </p15:guide>
        <p15:guide id="11" pos="2851">
          <p15:clr>
            <a:srgbClr val="F06B4A"/>
          </p15:clr>
        </p15:guide>
        <p15:guide id="12" pos="1555">
          <p15:clr>
            <a:srgbClr val="F06B4A"/>
          </p15:clr>
        </p15:guide>
        <p15:guide id="13" pos="4205">
          <p15:clr>
            <a:srgbClr val="F06B4A"/>
          </p15:clr>
        </p15:guide>
        <p15:guide id="14" orient="horz" pos="2664">
          <p15:clr>
            <a:srgbClr val="F06B4A"/>
          </p15:clr>
        </p15:guide>
        <p15:guide id="15" pos="317">
          <p15:clr>
            <a:srgbClr val="F06B4A"/>
          </p15:clr>
        </p15:guide>
        <p15:guide id="16" pos="5443">
          <p15:clr>
            <a:srgbClr val="F06B4A"/>
          </p15:clr>
        </p15:guide>
        <p15:guide id="17" pos="1987">
          <p15:clr>
            <a:srgbClr val="F06B4A"/>
          </p15:clr>
        </p15:guide>
        <p15:guide id="18" pos="2043">
          <p15:clr>
            <a:srgbClr val="F06B4A"/>
          </p15:clr>
        </p15:guide>
        <p15:guide id="19" pos="3715">
          <p15:clr>
            <a:srgbClr val="F06B4A"/>
          </p15:clr>
        </p15:guide>
        <p15:guide id="20" pos="3773">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bit.ly/wddshowca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www.facebook.com/photo.php?fbid=997093440442084&amp;set=gm.2082614132016607&amp;type=3&amp;theater&amp;ifg=1" TargetMode="External"/><Relationship Id="rId4" Type="http://schemas.openxmlformats.org/officeDocument/2006/relationships/hyperlink" Target="https://www.facebook.com/groups/UCBMFET/search/?query=jemma&amp;filters_rp_author=%7B%22name%22%3A%22author_me%22%2C%22args%22%3A%22%22%7D&amp;ref=side_filter" TargetMode="External"/><Relationship Id="rId11" Type="http://schemas.openxmlformats.org/officeDocument/2006/relationships/image" Target="../media/image4.gif"/><Relationship Id="rId10" Type="http://schemas.openxmlformats.org/officeDocument/2006/relationships/image" Target="../media/image1.png"/><Relationship Id="rId12" Type="http://schemas.openxmlformats.org/officeDocument/2006/relationships/image" Target="../media/image10.gif"/><Relationship Id="rId9" Type="http://schemas.openxmlformats.org/officeDocument/2006/relationships/image" Target="../media/image2.jpg"/><Relationship Id="rId5" Type="http://schemas.openxmlformats.org/officeDocument/2006/relationships/image" Target="../media/image9.jpg"/><Relationship Id="rId6" Type="http://schemas.openxmlformats.org/officeDocument/2006/relationships/image" Target="../media/image3.jpg"/><Relationship Id="rId7" Type="http://schemas.openxmlformats.org/officeDocument/2006/relationships/image" Target="../media/image59.png"/><Relationship Id="rId8"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linkedin.com/in/mylesdomingo" TargetMode="External"/><Relationship Id="rId4" Type="http://schemas.openxmlformats.org/officeDocument/2006/relationships/image" Target="../media/image7.gif"/><Relationship Id="rId11" Type="http://schemas.openxmlformats.org/officeDocument/2006/relationships/image" Target="../media/image17.png"/><Relationship Id="rId10" Type="http://schemas.openxmlformats.org/officeDocument/2006/relationships/image" Target="../media/image13.png"/><Relationship Id="rId9" Type="http://schemas.openxmlformats.org/officeDocument/2006/relationships/image" Target="../media/image18.png"/><Relationship Id="rId5" Type="http://schemas.openxmlformats.org/officeDocument/2006/relationships/image" Target="../media/image5.jpg"/><Relationship Id="rId6" Type="http://schemas.openxmlformats.org/officeDocument/2006/relationships/image" Target="../media/image8.png"/><Relationship Id="rId7" Type="http://schemas.openxmlformats.org/officeDocument/2006/relationships/image" Target="../media/image14.gif"/><Relationship Id="rId8" Type="http://schemas.openxmlformats.org/officeDocument/2006/relationships/image" Target="../media/image1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2.png"/><Relationship Id="rId13" Type="http://schemas.openxmlformats.org/officeDocument/2006/relationships/image" Target="../media/image31.png"/><Relationship Id="rId12"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24.png"/><Relationship Id="rId9" Type="http://schemas.openxmlformats.org/officeDocument/2006/relationships/image" Target="../media/image25.png"/><Relationship Id="rId14"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15.png"/></Relationships>
</file>

<file path=ppt/slides/_rels/slide21.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0.jpg"/><Relationship Id="rId4" Type="http://schemas.openxmlformats.org/officeDocument/2006/relationships/image" Target="../media/image44.jpg"/><Relationship Id="rId9" Type="http://schemas.openxmlformats.org/officeDocument/2006/relationships/image" Target="../media/image43.jpg"/><Relationship Id="rId5" Type="http://schemas.openxmlformats.org/officeDocument/2006/relationships/image" Target="../media/image58.png"/><Relationship Id="rId6" Type="http://schemas.openxmlformats.org/officeDocument/2006/relationships/image" Target="../media/image51.jpg"/><Relationship Id="rId7" Type="http://schemas.openxmlformats.org/officeDocument/2006/relationships/image" Target="../media/image62.png"/><Relationship Id="rId8" Type="http://schemas.openxmlformats.org/officeDocument/2006/relationships/image" Target="../media/image47.jpg"/></Relationships>
</file>

<file path=ppt/slides/_rels/slide22.xml.rels><?xml version="1.0" encoding="UTF-8" standalone="yes"?><Relationships xmlns="http://schemas.openxmlformats.org/package/2006/relationships"><Relationship Id="rId11" Type="http://schemas.openxmlformats.org/officeDocument/2006/relationships/image" Target="../media/image40.jpg"/><Relationship Id="rId10" Type="http://schemas.openxmlformats.org/officeDocument/2006/relationships/image" Target="../media/image35.jpg"/><Relationship Id="rId13" Type="http://schemas.openxmlformats.org/officeDocument/2006/relationships/image" Target="../media/image41.jpg"/><Relationship Id="rId12"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9.jpg"/><Relationship Id="rId9" Type="http://schemas.openxmlformats.org/officeDocument/2006/relationships/image" Target="../media/image32.jpg"/><Relationship Id="rId14" Type="http://schemas.openxmlformats.org/officeDocument/2006/relationships/image" Target="../media/image36.jpg"/><Relationship Id="rId5" Type="http://schemas.openxmlformats.org/officeDocument/2006/relationships/image" Target="../media/image9.jpg"/><Relationship Id="rId6" Type="http://schemas.openxmlformats.org/officeDocument/2006/relationships/image" Target="../media/image48.jpg"/><Relationship Id="rId7" Type="http://schemas.openxmlformats.org/officeDocument/2006/relationships/image" Target="../media/image16.jpg"/><Relationship Id="rId8"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wdd.io/go/dro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piazza.com/berkeley/spring2019/desinv198" TargetMode="Externa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wdd.io/go/O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dd.io/go/feedback" TargetMode="Externa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slide" Target="/ppt/slides/slide38.xml"/><Relationship Id="rId4" Type="http://schemas.openxmlformats.org/officeDocument/2006/relationships/slide" Target="/ppt/slides/slide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0.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3.jpg"/><Relationship Id="rId4" Type="http://schemas.openxmlformats.org/officeDocument/2006/relationships/image" Target="../media/image45.jpg"/><Relationship Id="rId5" Type="http://schemas.openxmlformats.org/officeDocument/2006/relationships/image" Target="../media/image5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53.jpg"/><Relationship Id="rId4" Type="http://schemas.openxmlformats.org/officeDocument/2006/relationships/image" Target="../media/image45.jpg"/><Relationship Id="rId5" Type="http://schemas.openxmlformats.org/officeDocument/2006/relationships/image" Target="../media/image5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open.spotify.com/user/paperknights/playlist/73XQ91RWn7euleHn0kn21s?si=O3SqyCk0SB22dLMuPwhSTQ"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muyueh.com/greenhoney/" TargetMode="External"/><Relationship Id="rId4" Type="http://schemas.openxmlformats.org/officeDocument/2006/relationships/hyperlink" Target="http://www.publicis90.com/#/publicis90" TargetMode="External"/><Relationship Id="rId5" Type="http://schemas.openxmlformats.org/officeDocument/2006/relationships/hyperlink" Target="http://unseen-music.com/yume/" TargetMode="External"/><Relationship Id="rId6" Type="http://schemas.openxmlformats.org/officeDocument/2006/relationships/hyperlink" Target="https://www.designbyroka.com/" TargetMode="External"/><Relationship Id="rId7"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paperplanes.world" TargetMode="Externa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 name="Shape 37"/>
        <p:cNvGrpSpPr/>
        <p:nvPr/>
      </p:nvGrpSpPr>
      <p:grpSpPr>
        <a:xfrm>
          <a:off x="0" y="0"/>
          <a:ext cx="0" cy="0"/>
          <a:chOff x="0" y="0"/>
          <a:chExt cx="0" cy="0"/>
        </a:xfrm>
      </p:grpSpPr>
      <p:sp>
        <p:nvSpPr>
          <p:cNvPr id="38" name="Google Shape;38;p11"/>
          <p:cNvSpPr/>
          <p:nvPr/>
        </p:nvSpPr>
        <p:spPr>
          <a:xfrm>
            <a:off x="5154183" y="1117850"/>
            <a:ext cx="14295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Brenda</a:t>
            </a:r>
            <a:endParaRPr b="1">
              <a:solidFill>
                <a:srgbClr val="535353"/>
              </a:solidFill>
              <a:latin typeface="Karla"/>
              <a:ea typeface="Karla"/>
              <a:cs typeface="Karla"/>
              <a:sym typeface="Karla"/>
            </a:endParaRPr>
          </a:p>
        </p:txBody>
      </p:sp>
      <p:sp>
        <p:nvSpPr>
          <p:cNvPr id="39" name="Google Shape;39;p11"/>
          <p:cNvSpPr/>
          <p:nvPr/>
        </p:nvSpPr>
        <p:spPr>
          <a:xfrm>
            <a:off x="6675125" y="3454142"/>
            <a:ext cx="14295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Waitlisted/</a:t>
            </a:r>
            <a:endParaRPr b="1">
              <a:solidFill>
                <a:srgbClr val="535353"/>
              </a:solidFill>
              <a:latin typeface="Karla"/>
              <a:ea typeface="Karla"/>
              <a:cs typeface="Karla"/>
              <a:sym typeface="Karla"/>
            </a:endParaRPr>
          </a:p>
          <a:p>
            <a:pPr indent="0" lvl="0" marL="0" rtl="0" algn="ctr">
              <a:spcBef>
                <a:spcPts val="0"/>
              </a:spcBef>
              <a:spcAft>
                <a:spcPts val="0"/>
              </a:spcAft>
              <a:buNone/>
            </a:pPr>
            <a:r>
              <a:rPr b="1" lang="en">
                <a:solidFill>
                  <a:srgbClr val="535353"/>
                </a:solidFill>
                <a:latin typeface="Karla"/>
                <a:ea typeface="Karla"/>
                <a:cs typeface="Karla"/>
                <a:sym typeface="Karla"/>
              </a:rPr>
              <a:t>Auditors</a:t>
            </a:r>
            <a:endParaRPr b="1">
              <a:solidFill>
                <a:srgbClr val="535353"/>
              </a:solidFill>
              <a:latin typeface="Karla"/>
              <a:ea typeface="Karla"/>
              <a:cs typeface="Karla"/>
              <a:sym typeface="Karla"/>
            </a:endParaRPr>
          </a:p>
        </p:txBody>
      </p:sp>
      <p:sp>
        <p:nvSpPr>
          <p:cNvPr id="40" name="Google Shape;40;p11"/>
          <p:cNvSpPr/>
          <p:nvPr/>
        </p:nvSpPr>
        <p:spPr>
          <a:xfrm>
            <a:off x="5154183" y="1899662"/>
            <a:ext cx="14295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Jessica</a:t>
            </a:r>
            <a:endParaRPr b="1">
              <a:solidFill>
                <a:srgbClr val="535353"/>
              </a:solidFill>
              <a:latin typeface="Karla"/>
              <a:ea typeface="Karla"/>
              <a:cs typeface="Karla"/>
              <a:sym typeface="Karla"/>
            </a:endParaRPr>
          </a:p>
        </p:txBody>
      </p:sp>
      <p:sp>
        <p:nvSpPr>
          <p:cNvPr id="41" name="Google Shape;41;p11"/>
          <p:cNvSpPr/>
          <p:nvPr/>
        </p:nvSpPr>
        <p:spPr>
          <a:xfrm>
            <a:off x="6675125" y="1117850"/>
            <a:ext cx="14295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Heidi</a:t>
            </a:r>
            <a:endParaRPr b="1">
              <a:solidFill>
                <a:srgbClr val="535353"/>
              </a:solidFill>
              <a:latin typeface="Karla"/>
              <a:ea typeface="Karla"/>
              <a:cs typeface="Karla"/>
              <a:sym typeface="Karla"/>
            </a:endParaRPr>
          </a:p>
        </p:txBody>
      </p:sp>
      <p:sp>
        <p:nvSpPr>
          <p:cNvPr id="42" name="Google Shape;42;p11"/>
          <p:cNvSpPr/>
          <p:nvPr/>
        </p:nvSpPr>
        <p:spPr>
          <a:xfrm>
            <a:off x="5154183" y="2676902"/>
            <a:ext cx="14295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Nicole</a:t>
            </a:r>
            <a:endParaRPr b="1">
              <a:solidFill>
                <a:srgbClr val="535353"/>
              </a:solidFill>
              <a:latin typeface="Karla"/>
              <a:ea typeface="Karla"/>
              <a:cs typeface="Karla"/>
              <a:sym typeface="Karla"/>
            </a:endParaRPr>
          </a:p>
        </p:txBody>
      </p:sp>
      <p:sp>
        <p:nvSpPr>
          <p:cNvPr id="43" name="Google Shape;43;p11"/>
          <p:cNvSpPr/>
          <p:nvPr/>
        </p:nvSpPr>
        <p:spPr>
          <a:xfrm>
            <a:off x="6675125" y="1899662"/>
            <a:ext cx="14295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Jessie</a:t>
            </a:r>
            <a:endParaRPr b="1">
              <a:solidFill>
                <a:srgbClr val="535353"/>
              </a:solidFill>
              <a:latin typeface="Karla"/>
              <a:ea typeface="Karla"/>
              <a:cs typeface="Karla"/>
              <a:sym typeface="Karla"/>
            </a:endParaRPr>
          </a:p>
        </p:txBody>
      </p:sp>
      <p:sp>
        <p:nvSpPr>
          <p:cNvPr id="44" name="Google Shape;44;p11"/>
          <p:cNvSpPr/>
          <p:nvPr/>
        </p:nvSpPr>
        <p:spPr>
          <a:xfrm>
            <a:off x="5602600" y="457200"/>
            <a:ext cx="2055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Karla"/>
                <a:ea typeface="Karla"/>
                <a:cs typeface="Karla"/>
                <a:sym typeface="Karla"/>
              </a:rPr>
              <a:t>Front</a:t>
            </a:r>
            <a:endParaRPr b="1">
              <a:solidFill>
                <a:srgbClr val="FFFFFF"/>
              </a:solidFill>
              <a:latin typeface="Karla"/>
              <a:ea typeface="Karla"/>
              <a:cs typeface="Karla"/>
              <a:sym typeface="Karla"/>
            </a:endParaRPr>
          </a:p>
        </p:txBody>
      </p:sp>
      <p:sp>
        <p:nvSpPr>
          <p:cNvPr id="45" name="Google Shape;45;p11"/>
          <p:cNvSpPr/>
          <p:nvPr/>
        </p:nvSpPr>
        <p:spPr>
          <a:xfrm>
            <a:off x="6675125" y="2676902"/>
            <a:ext cx="14295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Linus</a:t>
            </a:r>
            <a:endParaRPr b="1">
              <a:solidFill>
                <a:srgbClr val="535353"/>
              </a:solidFill>
              <a:latin typeface="Karla"/>
              <a:ea typeface="Karla"/>
              <a:cs typeface="Karla"/>
              <a:sym typeface="Karla"/>
            </a:endParaRPr>
          </a:p>
        </p:txBody>
      </p:sp>
      <p:sp>
        <p:nvSpPr>
          <p:cNvPr id="46" name="Google Shape;46;p11"/>
          <p:cNvSpPr/>
          <p:nvPr/>
        </p:nvSpPr>
        <p:spPr>
          <a:xfrm>
            <a:off x="5154175" y="3454142"/>
            <a:ext cx="14295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Steven</a:t>
            </a:r>
            <a:endParaRPr b="1">
              <a:solidFill>
                <a:srgbClr val="535353"/>
              </a:solidFill>
              <a:latin typeface="Karla"/>
              <a:ea typeface="Karla"/>
              <a:cs typeface="Karla"/>
              <a:sym typeface="Karl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0"/>
          <p:cNvPicPr preferRelativeResize="0"/>
          <p:nvPr/>
        </p:nvPicPr>
        <p:blipFill rotWithShape="1">
          <a:blip r:embed="rId3">
            <a:alphaModFix/>
          </a:blip>
          <a:srcRect b="15175" l="0" r="0" t="0"/>
          <a:stretch/>
        </p:blipFill>
        <p:spPr>
          <a:xfrm>
            <a:off x="457200" y="457200"/>
            <a:ext cx="8229602" cy="3771900"/>
          </a:xfrm>
          <a:prstGeom prst="rect">
            <a:avLst/>
          </a:prstGeom>
          <a:noFill/>
          <a:ln>
            <a:noFill/>
          </a:ln>
        </p:spPr>
      </p:pic>
      <p:sp>
        <p:nvSpPr>
          <p:cNvPr id="100" name="Google Shape;100;p20"/>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You’ll be able to find your online identity and turn it from this . .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 to this! Learn how to make web beautiful!</a:t>
            </a:r>
            <a:endParaRPr/>
          </a:p>
        </p:txBody>
      </p:sp>
      <p:pic>
        <p:nvPicPr>
          <p:cNvPr id="106" name="Google Shape;106;p21"/>
          <p:cNvPicPr preferRelativeResize="0"/>
          <p:nvPr/>
        </p:nvPicPr>
        <p:blipFill rotWithShape="1">
          <a:blip r:embed="rId3">
            <a:alphaModFix/>
          </a:blip>
          <a:srcRect b="14244" l="6507" r="6490" t="11217"/>
          <a:stretch/>
        </p:blipFill>
        <p:spPr>
          <a:xfrm>
            <a:off x="457200" y="457200"/>
            <a:ext cx="8229600" cy="3771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Student examples</a:t>
            </a:r>
            <a:endParaRPr b="1"/>
          </a:p>
          <a:p>
            <a:pPr indent="0" lvl="0" marL="0" rtl="0" algn="ctr">
              <a:spcBef>
                <a:spcPts val="0"/>
              </a:spcBef>
              <a:spcAft>
                <a:spcPts val="0"/>
              </a:spcAft>
              <a:buNone/>
            </a:pPr>
            <a:r>
              <a:rPr b="0" lang="en" u="sng">
                <a:hlinkClick r:id="rId3"/>
              </a:rPr>
              <a:t>bit.ly/wddshowcase</a:t>
            </a:r>
            <a:endParaRPr b="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What you'll learn in class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grpSp>
        <p:nvGrpSpPr>
          <p:cNvPr id="121" name="Google Shape;121;p24"/>
          <p:cNvGrpSpPr/>
          <p:nvPr/>
        </p:nvGrpSpPr>
        <p:grpSpPr>
          <a:xfrm>
            <a:off x="818751" y="2138615"/>
            <a:ext cx="1934671" cy="1088262"/>
            <a:chOff x="0" y="-2"/>
            <a:chExt cx="1934670" cy="1451013"/>
          </a:xfrm>
        </p:grpSpPr>
        <p:sp>
          <p:nvSpPr>
            <p:cNvPr id="122" name="Google Shape;122;p24"/>
            <p:cNvSpPr/>
            <p:nvPr/>
          </p:nvSpPr>
          <p:spPr>
            <a:xfrm>
              <a:off x="0" y="-2"/>
              <a:ext cx="1934670" cy="1451013"/>
            </a:xfrm>
            <a:prstGeom prst="roundRect">
              <a:avLst>
                <a:gd fmla="val 7500" name="adj"/>
              </a:avLst>
            </a:prstGeom>
            <a:solidFill>
              <a:srgbClr val="6191C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sp>
          <p:nvSpPr>
            <p:cNvPr id="123" name="Google Shape;123;p24"/>
            <p:cNvSpPr/>
            <p:nvPr/>
          </p:nvSpPr>
          <p:spPr>
            <a:xfrm>
              <a:off x="31839" y="319103"/>
              <a:ext cx="1871100" cy="650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a:buNone/>
              </a:pPr>
              <a:r>
                <a:rPr i="0" lang="en" sz="1800" u="none" cap="none" strike="noStrike">
                  <a:solidFill>
                    <a:srgbClr val="FFFFFF"/>
                  </a:solidFill>
                  <a:latin typeface="Karla"/>
                  <a:ea typeface="Karla"/>
                  <a:cs typeface="Karla"/>
                  <a:sym typeface="Karla"/>
                </a:rPr>
                <a:t>Week 1</a:t>
              </a:r>
              <a:endParaRPr>
                <a:latin typeface="Karla"/>
                <a:ea typeface="Karla"/>
                <a:cs typeface="Karla"/>
                <a:sym typeface="Karla"/>
              </a:endParaRPr>
            </a:p>
            <a:p>
              <a:pPr indent="0" lvl="0" marL="0" marR="0" rtl="0" algn="ctr">
                <a:lnSpc>
                  <a:spcPct val="100000"/>
                </a:lnSpc>
                <a:spcBef>
                  <a:spcPts val="0"/>
                </a:spcBef>
                <a:spcAft>
                  <a:spcPts val="0"/>
                </a:spcAft>
                <a:buClr>
                  <a:srgbClr val="FFFFFF"/>
                </a:buClr>
                <a:buFont typeface="Helvetica Neue"/>
                <a:buNone/>
              </a:pPr>
              <a:r>
                <a:rPr b="1" i="0" lang="en" sz="1800" u="none" cap="none" strike="noStrike">
                  <a:solidFill>
                    <a:srgbClr val="FFFFFF"/>
                  </a:solidFill>
                  <a:latin typeface="Karla"/>
                  <a:ea typeface="Karla"/>
                  <a:cs typeface="Karla"/>
                  <a:sym typeface="Karla"/>
                </a:rPr>
                <a:t>HTML</a:t>
              </a:r>
              <a:endParaRPr>
                <a:latin typeface="Karla"/>
                <a:ea typeface="Karla"/>
                <a:cs typeface="Karla"/>
                <a:sym typeface="Karla"/>
              </a:endParaRPr>
            </a:p>
          </p:txBody>
        </p:sp>
      </p:grpSp>
      <p:sp>
        <p:nvSpPr>
          <p:cNvPr id="124" name="Google Shape;124;p24"/>
          <p:cNvSpPr/>
          <p:nvPr/>
        </p:nvSpPr>
        <p:spPr>
          <a:xfrm>
            <a:off x="2966227" y="2523133"/>
            <a:ext cx="425630" cy="319225"/>
          </a:xfrm>
          <a:prstGeom prst="rightArrow">
            <a:avLst>
              <a:gd fmla="val 64000" name="adj1"/>
              <a:gd fmla="val 50000" name="adj2"/>
            </a:avLst>
          </a:prstGeom>
          <a:solidFill>
            <a:srgbClr val="FFFFFF"/>
          </a:solidFill>
          <a:ln cap="flat" cmpd="sng" w="25400">
            <a:solidFill>
              <a:srgbClr val="6191C2"/>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grpSp>
        <p:nvGrpSpPr>
          <p:cNvPr id="125" name="Google Shape;125;p24"/>
          <p:cNvGrpSpPr/>
          <p:nvPr/>
        </p:nvGrpSpPr>
        <p:grpSpPr>
          <a:xfrm>
            <a:off x="3604666" y="2138615"/>
            <a:ext cx="1934672" cy="1088262"/>
            <a:chOff x="0" y="-2"/>
            <a:chExt cx="1934670" cy="1451013"/>
          </a:xfrm>
        </p:grpSpPr>
        <p:sp>
          <p:nvSpPr>
            <p:cNvPr id="126" name="Google Shape;126;p24"/>
            <p:cNvSpPr/>
            <p:nvPr/>
          </p:nvSpPr>
          <p:spPr>
            <a:xfrm>
              <a:off x="0" y="-2"/>
              <a:ext cx="1934670" cy="1451013"/>
            </a:xfrm>
            <a:prstGeom prst="roundRect">
              <a:avLst>
                <a:gd fmla="val 7500" name="adj"/>
              </a:avLst>
            </a:prstGeom>
            <a:solidFill>
              <a:srgbClr val="6191C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sp>
          <p:nvSpPr>
            <p:cNvPr id="127" name="Google Shape;127;p24"/>
            <p:cNvSpPr/>
            <p:nvPr/>
          </p:nvSpPr>
          <p:spPr>
            <a:xfrm>
              <a:off x="31840" y="319103"/>
              <a:ext cx="1871100" cy="643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a:buNone/>
              </a:pPr>
              <a:r>
                <a:rPr i="0" lang="en" sz="1800" u="none" cap="none" strike="noStrike">
                  <a:solidFill>
                    <a:srgbClr val="FFFFFF"/>
                  </a:solidFill>
                  <a:latin typeface="Karla"/>
                  <a:ea typeface="Karla"/>
                  <a:cs typeface="Karla"/>
                  <a:sym typeface="Karla"/>
                </a:rPr>
                <a:t>Week 2 - </a:t>
              </a:r>
              <a:r>
                <a:rPr lang="en" sz="1800">
                  <a:solidFill>
                    <a:srgbClr val="FFFFFF"/>
                  </a:solidFill>
                  <a:latin typeface="Karla"/>
                  <a:ea typeface="Karla"/>
                  <a:cs typeface="Karla"/>
                  <a:sym typeface="Karla"/>
                </a:rPr>
                <a:t>5</a:t>
              </a:r>
              <a:endParaRPr>
                <a:latin typeface="Karla"/>
                <a:ea typeface="Karla"/>
                <a:cs typeface="Karla"/>
                <a:sym typeface="Karla"/>
              </a:endParaRPr>
            </a:p>
            <a:p>
              <a:pPr indent="0" lvl="0" marL="0" marR="0" rtl="0" algn="ctr">
                <a:lnSpc>
                  <a:spcPct val="100000"/>
                </a:lnSpc>
                <a:spcBef>
                  <a:spcPts val="0"/>
                </a:spcBef>
                <a:spcAft>
                  <a:spcPts val="0"/>
                </a:spcAft>
                <a:buClr>
                  <a:srgbClr val="FFFFFF"/>
                </a:buClr>
                <a:buFont typeface="Helvetica Neue"/>
                <a:buNone/>
              </a:pPr>
              <a:r>
                <a:rPr b="1" i="0" lang="en" sz="1800" u="none" cap="none" strike="noStrike">
                  <a:solidFill>
                    <a:srgbClr val="FFFFFF"/>
                  </a:solidFill>
                  <a:latin typeface="Karla"/>
                  <a:ea typeface="Karla"/>
                  <a:cs typeface="Karla"/>
                  <a:sym typeface="Karla"/>
                </a:rPr>
                <a:t>CSS</a:t>
              </a:r>
              <a:endParaRPr>
                <a:latin typeface="Karla"/>
                <a:ea typeface="Karla"/>
                <a:cs typeface="Karla"/>
                <a:sym typeface="Karla"/>
              </a:endParaRPr>
            </a:p>
          </p:txBody>
        </p:sp>
      </p:grpSp>
      <p:sp>
        <p:nvSpPr>
          <p:cNvPr id="128" name="Google Shape;128;p24"/>
          <p:cNvSpPr/>
          <p:nvPr/>
        </p:nvSpPr>
        <p:spPr>
          <a:xfrm>
            <a:off x="5752144" y="2523133"/>
            <a:ext cx="425630" cy="319225"/>
          </a:xfrm>
          <a:prstGeom prst="rightArrow">
            <a:avLst>
              <a:gd fmla="val 64000" name="adj1"/>
              <a:gd fmla="val 50000" name="adj2"/>
            </a:avLst>
          </a:prstGeom>
          <a:solidFill>
            <a:srgbClr val="FFFFFF"/>
          </a:solidFill>
          <a:ln cap="flat" cmpd="sng" w="25400">
            <a:solidFill>
              <a:srgbClr val="6191C2"/>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grpSp>
        <p:nvGrpSpPr>
          <p:cNvPr id="129" name="Google Shape;129;p24"/>
          <p:cNvGrpSpPr/>
          <p:nvPr/>
        </p:nvGrpSpPr>
        <p:grpSpPr>
          <a:xfrm>
            <a:off x="6390584" y="2138615"/>
            <a:ext cx="1934672" cy="1088262"/>
            <a:chOff x="0" y="-2"/>
            <a:chExt cx="1934670" cy="1451013"/>
          </a:xfrm>
        </p:grpSpPr>
        <p:sp>
          <p:nvSpPr>
            <p:cNvPr id="130" name="Google Shape;130;p24"/>
            <p:cNvSpPr/>
            <p:nvPr/>
          </p:nvSpPr>
          <p:spPr>
            <a:xfrm>
              <a:off x="0" y="-2"/>
              <a:ext cx="1934670" cy="1451013"/>
            </a:xfrm>
            <a:prstGeom prst="roundRect">
              <a:avLst>
                <a:gd fmla="val 7500" name="adj"/>
              </a:avLst>
            </a:prstGeom>
            <a:solidFill>
              <a:srgbClr val="6191C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sp>
          <p:nvSpPr>
            <p:cNvPr id="131" name="Google Shape;131;p24"/>
            <p:cNvSpPr/>
            <p:nvPr/>
          </p:nvSpPr>
          <p:spPr>
            <a:xfrm>
              <a:off x="31840" y="319103"/>
              <a:ext cx="1871100" cy="650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a:buNone/>
              </a:pPr>
              <a:r>
                <a:rPr i="0" lang="en" sz="1800" u="none" cap="none" strike="noStrike">
                  <a:solidFill>
                    <a:srgbClr val="FFFFFF"/>
                  </a:solidFill>
                  <a:latin typeface="Karla"/>
                  <a:ea typeface="Karla"/>
                  <a:cs typeface="Karla"/>
                  <a:sym typeface="Karla"/>
                </a:rPr>
                <a:t>Week 6 - 11</a:t>
              </a:r>
              <a:endParaRPr>
                <a:latin typeface="Karla"/>
                <a:ea typeface="Karla"/>
                <a:cs typeface="Karla"/>
                <a:sym typeface="Karla"/>
              </a:endParaRPr>
            </a:p>
            <a:p>
              <a:pPr indent="0" lvl="0" marL="0" marR="0" rtl="0" algn="ctr">
                <a:lnSpc>
                  <a:spcPct val="100000"/>
                </a:lnSpc>
                <a:spcBef>
                  <a:spcPts val="0"/>
                </a:spcBef>
                <a:spcAft>
                  <a:spcPts val="0"/>
                </a:spcAft>
                <a:buClr>
                  <a:srgbClr val="FFFFFF"/>
                </a:buClr>
                <a:buFont typeface="Helvetica Neue"/>
                <a:buNone/>
              </a:pPr>
              <a:r>
                <a:rPr b="1" lang="en" sz="1800">
                  <a:solidFill>
                    <a:srgbClr val="FFFFFF"/>
                  </a:solidFill>
                  <a:latin typeface="Karla"/>
                  <a:ea typeface="Karla"/>
                  <a:cs typeface="Karla"/>
                  <a:sym typeface="Karla"/>
                </a:rPr>
                <a:t>jQuery/JS</a:t>
              </a:r>
              <a:endParaRPr>
                <a:latin typeface="Karla"/>
                <a:ea typeface="Karla"/>
                <a:cs typeface="Karla"/>
                <a:sym typeface="Karla"/>
              </a:endParaRPr>
            </a:p>
          </p:txBody>
        </p:sp>
      </p:grpSp>
      <p:sp>
        <p:nvSpPr>
          <p:cNvPr id="132" name="Google Shape;132;p24"/>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 section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grpSp>
        <p:nvGrpSpPr>
          <p:cNvPr id="137" name="Google Shape;137;p25"/>
          <p:cNvGrpSpPr/>
          <p:nvPr/>
        </p:nvGrpSpPr>
        <p:grpSpPr>
          <a:xfrm>
            <a:off x="818747" y="2138615"/>
            <a:ext cx="1934671" cy="1088262"/>
            <a:chOff x="0" y="-2"/>
            <a:chExt cx="1934670" cy="1451013"/>
          </a:xfrm>
        </p:grpSpPr>
        <p:sp>
          <p:nvSpPr>
            <p:cNvPr id="138" name="Google Shape;138;p25"/>
            <p:cNvSpPr/>
            <p:nvPr/>
          </p:nvSpPr>
          <p:spPr>
            <a:xfrm>
              <a:off x="0" y="-2"/>
              <a:ext cx="1934670" cy="1451013"/>
            </a:xfrm>
            <a:prstGeom prst="roundRect">
              <a:avLst>
                <a:gd fmla="val 7500" name="adj"/>
              </a:avLst>
            </a:prstGeom>
            <a:solidFill>
              <a:srgbClr val="75C36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sp>
          <p:nvSpPr>
            <p:cNvPr id="139" name="Google Shape;139;p25"/>
            <p:cNvSpPr/>
            <p:nvPr/>
          </p:nvSpPr>
          <p:spPr>
            <a:xfrm>
              <a:off x="31839" y="319103"/>
              <a:ext cx="1871100" cy="650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a:buNone/>
              </a:pPr>
              <a:r>
                <a:rPr i="0" lang="en" sz="1800" u="none" cap="none" strike="noStrike">
                  <a:solidFill>
                    <a:srgbClr val="FFFFFF"/>
                  </a:solidFill>
                  <a:latin typeface="Karla"/>
                  <a:ea typeface="Karla"/>
                  <a:cs typeface="Karla"/>
                  <a:sym typeface="Karla"/>
                </a:rPr>
                <a:t>Week 1</a:t>
              </a:r>
              <a:endParaRPr>
                <a:latin typeface="Karla"/>
                <a:ea typeface="Karla"/>
                <a:cs typeface="Karla"/>
                <a:sym typeface="Karla"/>
              </a:endParaRPr>
            </a:p>
            <a:p>
              <a:pPr indent="0" lvl="0" marL="0" marR="0" rtl="0" algn="ctr">
                <a:lnSpc>
                  <a:spcPct val="100000"/>
                </a:lnSpc>
                <a:spcBef>
                  <a:spcPts val="0"/>
                </a:spcBef>
                <a:spcAft>
                  <a:spcPts val="0"/>
                </a:spcAft>
                <a:buClr>
                  <a:srgbClr val="FFFFFF"/>
                </a:buClr>
                <a:buFont typeface="Helvetica Neue"/>
                <a:buNone/>
              </a:pPr>
              <a:r>
                <a:rPr b="1" i="0" lang="en" sz="1800" u="none" cap="none" strike="noStrike">
                  <a:solidFill>
                    <a:srgbClr val="FFFFFF"/>
                  </a:solidFill>
                  <a:latin typeface="Karla"/>
                  <a:ea typeface="Karla"/>
                  <a:cs typeface="Karla"/>
                  <a:sym typeface="Karla"/>
                </a:rPr>
                <a:t>Introduction</a:t>
              </a:r>
              <a:endParaRPr>
                <a:latin typeface="Karla"/>
                <a:ea typeface="Karla"/>
                <a:cs typeface="Karla"/>
                <a:sym typeface="Karla"/>
              </a:endParaRPr>
            </a:p>
          </p:txBody>
        </p:sp>
      </p:grpSp>
      <p:sp>
        <p:nvSpPr>
          <p:cNvPr id="140" name="Google Shape;140;p25"/>
          <p:cNvSpPr/>
          <p:nvPr/>
        </p:nvSpPr>
        <p:spPr>
          <a:xfrm>
            <a:off x="2966224" y="2523133"/>
            <a:ext cx="425630" cy="319225"/>
          </a:xfrm>
          <a:prstGeom prst="rightArrow">
            <a:avLst>
              <a:gd fmla="val 64000" name="adj1"/>
              <a:gd fmla="val 50000" name="adj2"/>
            </a:avLst>
          </a:prstGeom>
          <a:solidFill>
            <a:srgbClr val="FFFFFF"/>
          </a:solidFill>
          <a:ln cap="flat" cmpd="sng" w="25400">
            <a:solidFill>
              <a:srgbClr val="75C36E"/>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grpSp>
        <p:nvGrpSpPr>
          <p:cNvPr id="141" name="Google Shape;141;p25"/>
          <p:cNvGrpSpPr/>
          <p:nvPr/>
        </p:nvGrpSpPr>
        <p:grpSpPr>
          <a:xfrm>
            <a:off x="3604663" y="2138615"/>
            <a:ext cx="1934673" cy="1088262"/>
            <a:chOff x="0" y="-2"/>
            <a:chExt cx="1934670" cy="1451013"/>
          </a:xfrm>
        </p:grpSpPr>
        <p:sp>
          <p:nvSpPr>
            <p:cNvPr id="142" name="Google Shape;142;p25"/>
            <p:cNvSpPr/>
            <p:nvPr/>
          </p:nvSpPr>
          <p:spPr>
            <a:xfrm>
              <a:off x="0" y="-2"/>
              <a:ext cx="1934670" cy="1451013"/>
            </a:xfrm>
            <a:prstGeom prst="roundRect">
              <a:avLst>
                <a:gd fmla="val 7500" name="adj"/>
              </a:avLst>
            </a:prstGeom>
            <a:solidFill>
              <a:srgbClr val="75C36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sp>
          <p:nvSpPr>
            <p:cNvPr id="143" name="Google Shape;143;p25"/>
            <p:cNvSpPr/>
            <p:nvPr/>
          </p:nvSpPr>
          <p:spPr>
            <a:xfrm>
              <a:off x="31840" y="319103"/>
              <a:ext cx="1871100" cy="643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a:buNone/>
              </a:pPr>
              <a:r>
                <a:rPr i="0" lang="en" sz="1800" u="none" cap="none" strike="noStrike">
                  <a:solidFill>
                    <a:srgbClr val="FFFFFF"/>
                  </a:solidFill>
                  <a:latin typeface="Karla"/>
                  <a:ea typeface="Karla"/>
                  <a:cs typeface="Karla"/>
                  <a:sym typeface="Karla"/>
                </a:rPr>
                <a:t>Week 2 - 6</a:t>
              </a:r>
              <a:endParaRPr>
                <a:latin typeface="Karla"/>
                <a:ea typeface="Karla"/>
                <a:cs typeface="Karla"/>
                <a:sym typeface="Karla"/>
              </a:endParaRPr>
            </a:p>
            <a:p>
              <a:pPr indent="0" lvl="0" marL="0" marR="0" rtl="0" algn="ctr">
                <a:lnSpc>
                  <a:spcPct val="100000"/>
                </a:lnSpc>
                <a:spcBef>
                  <a:spcPts val="0"/>
                </a:spcBef>
                <a:spcAft>
                  <a:spcPts val="0"/>
                </a:spcAft>
                <a:buClr>
                  <a:srgbClr val="FFFFFF"/>
                </a:buClr>
                <a:buFont typeface="Helvetica Neue"/>
                <a:buNone/>
              </a:pPr>
              <a:r>
                <a:rPr b="1" i="0" lang="en" sz="1800" u="none" cap="none" strike="noStrike">
                  <a:solidFill>
                    <a:srgbClr val="FFFFFF"/>
                  </a:solidFill>
                  <a:latin typeface="Karla"/>
                  <a:ea typeface="Karla"/>
                  <a:cs typeface="Karla"/>
                  <a:sym typeface="Karla"/>
                </a:rPr>
                <a:t>UI Aesthetics</a:t>
              </a:r>
              <a:endParaRPr>
                <a:latin typeface="Karla"/>
                <a:ea typeface="Karla"/>
                <a:cs typeface="Karla"/>
                <a:sym typeface="Karla"/>
              </a:endParaRPr>
            </a:p>
          </p:txBody>
        </p:sp>
      </p:grpSp>
      <p:sp>
        <p:nvSpPr>
          <p:cNvPr id="144" name="Google Shape;144;p25"/>
          <p:cNvSpPr/>
          <p:nvPr/>
        </p:nvSpPr>
        <p:spPr>
          <a:xfrm>
            <a:off x="5752140" y="2523133"/>
            <a:ext cx="425630" cy="319225"/>
          </a:xfrm>
          <a:prstGeom prst="rightArrow">
            <a:avLst>
              <a:gd fmla="val 64000" name="adj1"/>
              <a:gd fmla="val 50000" name="adj2"/>
            </a:avLst>
          </a:prstGeom>
          <a:solidFill>
            <a:srgbClr val="FFFFFF"/>
          </a:solidFill>
          <a:ln cap="flat" cmpd="sng" w="25400">
            <a:solidFill>
              <a:srgbClr val="75C36E"/>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grpSp>
        <p:nvGrpSpPr>
          <p:cNvPr id="145" name="Google Shape;145;p25"/>
          <p:cNvGrpSpPr/>
          <p:nvPr/>
        </p:nvGrpSpPr>
        <p:grpSpPr>
          <a:xfrm>
            <a:off x="6390580" y="2138615"/>
            <a:ext cx="1934673" cy="1088262"/>
            <a:chOff x="0" y="-2"/>
            <a:chExt cx="1934670" cy="1451013"/>
          </a:xfrm>
        </p:grpSpPr>
        <p:sp>
          <p:nvSpPr>
            <p:cNvPr id="146" name="Google Shape;146;p25"/>
            <p:cNvSpPr/>
            <p:nvPr/>
          </p:nvSpPr>
          <p:spPr>
            <a:xfrm>
              <a:off x="0" y="-2"/>
              <a:ext cx="1934670" cy="1451013"/>
            </a:xfrm>
            <a:prstGeom prst="roundRect">
              <a:avLst>
                <a:gd fmla="val 7500" name="adj"/>
              </a:avLst>
            </a:prstGeom>
            <a:solidFill>
              <a:srgbClr val="75C36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sp>
          <p:nvSpPr>
            <p:cNvPr id="147" name="Google Shape;147;p25"/>
            <p:cNvSpPr/>
            <p:nvPr/>
          </p:nvSpPr>
          <p:spPr>
            <a:xfrm>
              <a:off x="31840" y="319103"/>
              <a:ext cx="1871100" cy="929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Helvetica Neue"/>
                <a:buNone/>
              </a:pPr>
              <a:r>
                <a:rPr i="0" lang="en" sz="1800" u="none" cap="none" strike="noStrike">
                  <a:solidFill>
                    <a:srgbClr val="FFFFFF"/>
                  </a:solidFill>
                  <a:latin typeface="Karla"/>
                  <a:ea typeface="Karla"/>
                  <a:cs typeface="Karla"/>
                  <a:sym typeface="Karla"/>
                </a:rPr>
                <a:t>Week 7 - 11</a:t>
              </a:r>
              <a:endParaRPr>
                <a:latin typeface="Karla"/>
                <a:ea typeface="Karla"/>
                <a:cs typeface="Karla"/>
                <a:sym typeface="Karla"/>
              </a:endParaRPr>
            </a:p>
            <a:p>
              <a:pPr indent="0" lvl="0" marL="0" marR="0" rtl="0" algn="ctr">
                <a:lnSpc>
                  <a:spcPct val="100000"/>
                </a:lnSpc>
                <a:spcBef>
                  <a:spcPts val="0"/>
                </a:spcBef>
                <a:spcAft>
                  <a:spcPts val="0"/>
                </a:spcAft>
                <a:buClr>
                  <a:srgbClr val="FFFFFF"/>
                </a:buClr>
                <a:buFont typeface="Helvetica Neue"/>
                <a:buNone/>
              </a:pPr>
              <a:r>
                <a:rPr b="1" i="0" lang="en" sz="1800" u="none" cap="none" strike="noStrike">
                  <a:solidFill>
                    <a:srgbClr val="FFFFFF"/>
                  </a:solidFill>
                  <a:latin typeface="Karla"/>
                  <a:ea typeface="Karla"/>
                  <a:cs typeface="Karla"/>
                  <a:sym typeface="Karla"/>
                </a:rPr>
                <a:t>User Experience</a:t>
              </a:r>
              <a:endParaRPr>
                <a:latin typeface="Karla"/>
                <a:ea typeface="Karla"/>
                <a:cs typeface="Karla"/>
                <a:sym typeface="Karla"/>
              </a:endParaRPr>
            </a:p>
          </p:txBody>
        </p:sp>
      </p:grpSp>
      <p:sp>
        <p:nvSpPr>
          <p:cNvPr id="148" name="Google Shape;148;p25"/>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section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Confidence to CODE.</a:t>
            </a:r>
            <a:endParaRPr/>
          </a:p>
          <a:p>
            <a:pPr indent="0" lvl="0" marL="0" rtl="0" algn="ctr">
              <a:spcBef>
                <a:spcPts val="0"/>
              </a:spcBef>
              <a:spcAft>
                <a:spcPts val="0"/>
              </a:spcAft>
              <a:buClr>
                <a:schemeClr val="dk1"/>
              </a:buClr>
              <a:buSzPts val="1100"/>
              <a:buFont typeface="Arial"/>
              <a:buNone/>
            </a:pPr>
            <a:r>
              <a:rPr lang="en"/>
              <a:t>Confidence to DESIGN.</a:t>
            </a:r>
            <a:endParaRPr/>
          </a:p>
          <a:p>
            <a:pPr indent="0" lvl="0" marL="0" rtl="0" algn="ctr">
              <a:spcBef>
                <a:spcPts val="0"/>
              </a:spcBef>
              <a:spcAft>
                <a:spcPts val="0"/>
              </a:spcAft>
              <a:buNone/>
            </a:pPr>
            <a:r>
              <a:rPr lang="en"/>
              <a:t>Confidence to CREATE.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 are we?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2560350" y="2057400"/>
            <a:ext cx="4023300" cy="33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Jemma Kwak</a:t>
            </a:r>
            <a:endParaRPr/>
          </a:p>
        </p:txBody>
      </p:sp>
      <p:sp>
        <p:nvSpPr>
          <p:cNvPr id="164" name="Google Shape;164;p28"/>
          <p:cNvSpPr txBox="1"/>
          <p:nvPr>
            <p:ph idx="1" type="subTitle"/>
          </p:nvPr>
        </p:nvSpPr>
        <p:spPr>
          <a:xfrm>
            <a:off x="2558350" y="2395725"/>
            <a:ext cx="4025400" cy="352200"/>
          </a:xfrm>
          <a:prstGeom prst="rect">
            <a:avLst/>
          </a:prstGeom>
        </p:spPr>
        <p:txBody>
          <a:bodyPr anchorCtr="0" anchor="ctr" bIns="0" lIns="0" spcFirstLastPara="1" rIns="0" wrap="square" tIns="0">
            <a:noAutofit/>
          </a:bodyPr>
          <a:lstStyle/>
          <a:p>
            <a:pPr indent="-215900" lvl="0" marL="342900" rtl="0" algn="ctr">
              <a:spcBef>
                <a:spcPts val="400"/>
              </a:spcBef>
              <a:spcAft>
                <a:spcPts val="0"/>
              </a:spcAft>
              <a:buNone/>
            </a:pPr>
            <a:r>
              <a:rPr lang="en"/>
              <a:t>Junior, Psychology</a:t>
            </a:r>
            <a:endParaRPr/>
          </a:p>
        </p:txBody>
      </p:sp>
      <p:sp>
        <p:nvSpPr>
          <p:cNvPr id="165" name="Google Shape;165;p28"/>
          <p:cNvSpPr txBox="1"/>
          <p:nvPr>
            <p:ph idx="2" type="body"/>
          </p:nvPr>
        </p:nvSpPr>
        <p:spPr>
          <a:xfrm>
            <a:off x="2560350" y="2971800"/>
            <a:ext cx="4023300" cy="15861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
              <a:t>occasional normie </a:t>
            </a:r>
            <a:r>
              <a:rPr lang="en" u="sng">
                <a:hlinkClick r:id="rId3"/>
              </a:rPr>
              <a:t>meme</a:t>
            </a:r>
            <a:r>
              <a:rPr lang="en"/>
              <a:t> </a:t>
            </a:r>
            <a:r>
              <a:rPr lang="en" u="sng">
                <a:solidFill>
                  <a:schemeClr val="lt2"/>
                </a:solidFill>
                <a:hlinkClick r:id="rId4"/>
              </a:rPr>
              <a:t>maker</a:t>
            </a:r>
            <a:endParaRPr>
              <a:solidFill>
                <a:schemeClr val="lt2"/>
              </a:solidFill>
            </a:endParaRPr>
          </a:p>
          <a:p>
            <a:pPr indent="0" lvl="0" marL="0" rtl="0" algn="ctr">
              <a:spcBef>
                <a:spcPts val="400"/>
              </a:spcBef>
              <a:spcAft>
                <a:spcPts val="0"/>
              </a:spcAft>
              <a:buNone/>
            </a:pPr>
            <a:r>
              <a:rPr lang="en"/>
              <a:t>b</a:t>
            </a:r>
            <a:r>
              <a:rPr lang="en"/>
              <a:t>een here for </a:t>
            </a:r>
            <a:r>
              <a:rPr b="1" lang="en"/>
              <a:t>a </a:t>
            </a:r>
            <a:r>
              <a:rPr b="1" lang="en"/>
              <a:t>while</a:t>
            </a:r>
            <a:r>
              <a:rPr lang="en"/>
              <a:t> tbh</a:t>
            </a:r>
            <a:endParaRPr/>
          </a:p>
          <a:p>
            <a:pPr indent="0" lvl="0" marL="0" rtl="0" algn="ctr">
              <a:spcBef>
                <a:spcPts val="400"/>
              </a:spcBef>
              <a:spcAft>
                <a:spcPts val="0"/>
              </a:spcAft>
              <a:buNone/>
            </a:pPr>
            <a:r>
              <a:rPr lang="en"/>
              <a:t>g</a:t>
            </a:r>
            <a:r>
              <a:rPr lang="en"/>
              <a:t>oing     pescatarian</a:t>
            </a:r>
            <a:endParaRPr/>
          </a:p>
          <a:p>
            <a:pPr indent="0" lvl="0" marL="0" rtl="0" algn="ctr">
              <a:spcBef>
                <a:spcPts val="400"/>
              </a:spcBef>
              <a:spcAft>
                <a:spcPts val="0"/>
              </a:spcAft>
              <a:buNone/>
            </a:pPr>
            <a:r>
              <a:rPr lang="en"/>
              <a:t>c</a:t>
            </a:r>
            <a:r>
              <a:rPr lang="en"/>
              <a:t>urrently enrolled in eight classes rn</a:t>
            </a:r>
            <a:endParaRPr/>
          </a:p>
        </p:txBody>
      </p:sp>
      <p:pic>
        <p:nvPicPr>
          <p:cNvPr id="166" name="Google Shape;166;p28"/>
          <p:cNvPicPr preferRelativeResize="0"/>
          <p:nvPr/>
        </p:nvPicPr>
        <p:blipFill rotWithShape="1">
          <a:blip r:embed="rId5">
            <a:alphaModFix/>
          </a:blip>
          <a:srcRect b="0" l="0" r="0" t="0"/>
          <a:stretch/>
        </p:blipFill>
        <p:spPr>
          <a:xfrm>
            <a:off x="4114799" y="1028700"/>
            <a:ext cx="914400" cy="9144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733"/>
                  <a:pt x="17588" y="102450"/>
                </a:cubicBezTo>
                <a:cubicBezTo>
                  <a:pt x="29305" y="114172"/>
                  <a:pt x="44644" y="120000"/>
                  <a:pt x="60000" y="120000"/>
                </a:cubicBezTo>
                <a:cubicBezTo>
                  <a:pt x="75355" y="120000"/>
                  <a:pt x="90733" y="114172"/>
                  <a:pt x="102450" y="102450"/>
                </a:cubicBezTo>
                <a:cubicBezTo>
                  <a:pt x="114172" y="90733"/>
                  <a:pt x="120000" y="75355"/>
                  <a:pt x="120000" y="60000"/>
                </a:cubicBezTo>
                <a:cubicBezTo>
                  <a:pt x="120000" y="44644"/>
                  <a:pt x="114172" y="29305"/>
                  <a:pt x="102450" y="17588"/>
                </a:cubicBezTo>
                <a:cubicBezTo>
                  <a:pt x="90733" y="5872"/>
                  <a:pt x="75355" y="0"/>
                  <a:pt x="60000" y="0"/>
                </a:cubicBezTo>
                <a:close/>
              </a:path>
            </a:pathLst>
          </a:custGeom>
          <a:noFill/>
          <a:ln>
            <a:noFill/>
          </a:ln>
        </p:spPr>
      </p:pic>
      <p:pic>
        <p:nvPicPr>
          <p:cNvPr id="167" name="Google Shape;167;p28"/>
          <p:cNvPicPr preferRelativeResize="0"/>
          <p:nvPr/>
        </p:nvPicPr>
        <p:blipFill>
          <a:blip r:embed="rId6">
            <a:alphaModFix/>
          </a:blip>
          <a:stretch>
            <a:fillRect/>
          </a:stretch>
        </p:blipFill>
        <p:spPr>
          <a:xfrm>
            <a:off x="6504350" y="483225"/>
            <a:ext cx="1899250" cy="1424420"/>
          </a:xfrm>
          <a:prstGeom prst="rect">
            <a:avLst/>
          </a:prstGeom>
          <a:noFill/>
          <a:ln>
            <a:noFill/>
          </a:ln>
        </p:spPr>
      </p:pic>
      <p:sp>
        <p:nvSpPr>
          <p:cNvPr id="168" name="Google Shape;168;p28"/>
          <p:cNvSpPr txBox="1"/>
          <p:nvPr>
            <p:ph idx="2" type="body"/>
          </p:nvPr>
        </p:nvSpPr>
        <p:spPr>
          <a:xfrm>
            <a:off x="6504350" y="2004750"/>
            <a:ext cx="2577000" cy="3384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
                <a:solidFill>
                  <a:schemeClr val="accent6"/>
                </a:solidFill>
                <a:latin typeface="Comic Sans MS"/>
                <a:ea typeface="Comic Sans MS"/>
                <a:cs typeface="Comic Sans MS"/>
                <a:sym typeface="Comic Sans MS"/>
              </a:rPr>
              <a:t>b</a:t>
            </a:r>
            <a:r>
              <a:rPr lang="en">
                <a:solidFill>
                  <a:schemeClr val="accent6"/>
                </a:solidFill>
                <a:latin typeface="Comic Sans MS"/>
                <a:ea typeface="Comic Sans MS"/>
                <a:cs typeface="Comic Sans MS"/>
                <a:sym typeface="Comic Sans MS"/>
              </a:rPr>
              <a:t>erkeley innovation design</a:t>
            </a:r>
            <a:endParaRPr>
              <a:solidFill>
                <a:schemeClr val="accent6"/>
              </a:solidFill>
              <a:latin typeface="Comic Sans MS"/>
              <a:ea typeface="Comic Sans MS"/>
              <a:cs typeface="Comic Sans MS"/>
              <a:sym typeface="Comic Sans MS"/>
            </a:endParaRPr>
          </a:p>
        </p:txBody>
      </p:sp>
      <p:pic>
        <p:nvPicPr>
          <p:cNvPr id="169" name="Google Shape;169;p28"/>
          <p:cNvPicPr preferRelativeResize="0"/>
          <p:nvPr/>
        </p:nvPicPr>
        <p:blipFill>
          <a:blip r:embed="rId7">
            <a:alphaModFix/>
          </a:blip>
          <a:stretch>
            <a:fillRect/>
          </a:stretch>
        </p:blipFill>
        <p:spPr>
          <a:xfrm>
            <a:off x="1335775" y="235650"/>
            <a:ext cx="1133102" cy="1586100"/>
          </a:xfrm>
          <a:prstGeom prst="rect">
            <a:avLst/>
          </a:prstGeom>
          <a:noFill/>
          <a:ln>
            <a:noFill/>
          </a:ln>
        </p:spPr>
      </p:pic>
      <p:pic>
        <p:nvPicPr>
          <p:cNvPr id="170" name="Google Shape;170;p28"/>
          <p:cNvPicPr preferRelativeResize="0"/>
          <p:nvPr/>
        </p:nvPicPr>
        <p:blipFill>
          <a:blip r:embed="rId8">
            <a:alphaModFix/>
          </a:blip>
          <a:stretch>
            <a:fillRect/>
          </a:stretch>
        </p:blipFill>
        <p:spPr>
          <a:xfrm>
            <a:off x="2255150" y="636072"/>
            <a:ext cx="1133099" cy="1699651"/>
          </a:xfrm>
          <a:prstGeom prst="rect">
            <a:avLst/>
          </a:prstGeom>
          <a:noFill/>
          <a:ln>
            <a:noFill/>
          </a:ln>
        </p:spPr>
      </p:pic>
      <p:pic>
        <p:nvPicPr>
          <p:cNvPr id="171" name="Google Shape;171;p28"/>
          <p:cNvPicPr preferRelativeResize="0"/>
          <p:nvPr/>
        </p:nvPicPr>
        <p:blipFill>
          <a:blip r:embed="rId9">
            <a:alphaModFix/>
          </a:blip>
          <a:stretch>
            <a:fillRect/>
          </a:stretch>
        </p:blipFill>
        <p:spPr>
          <a:xfrm>
            <a:off x="6814425" y="2898350"/>
            <a:ext cx="1956850" cy="1103675"/>
          </a:xfrm>
          <a:prstGeom prst="rect">
            <a:avLst/>
          </a:prstGeom>
          <a:noFill/>
          <a:ln>
            <a:noFill/>
          </a:ln>
        </p:spPr>
      </p:pic>
      <p:pic>
        <p:nvPicPr>
          <p:cNvPr id="172" name="Google Shape;172;p28"/>
          <p:cNvPicPr preferRelativeResize="0"/>
          <p:nvPr/>
        </p:nvPicPr>
        <p:blipFill>
          <a:blip r:embed="rId10">
            <a:alphaModFix/>
          </a:blip>
          <a:stretch>
            <a:fillRect/>
          </a:stretch>
        </p:blipFill>
        <p:spPr>
          <a:xfrm>
            <a:off x="4178600" y="3724475"/>
            <a:ext cx="195975" cy="195975"/>
          </a:xfrm>
          <a:prstGeom prst="rect">
            <a:avLst/>
          </a:prstGeom>
          <a:noFill/>
          <a:ln>
            <a:noFill/>
          </a:ln>
        </p:spPr>
      </p:pic>
      <p:pic>
        <p:nvPicPr>
          <p:cNvPr id="173" name="Google Shape;173;p28"/>
          <p:cNvPicPr preferRelativeResize="0"/>
          <p:nvPr/>
        </p:nvPicPr>
        <p:blipFill>
          <a:blip r:embed="rId11">
            <a:alphaModFix/>
          </a:blip>
          <a:stretch>
            <a:fillRect/>
          </a:stretch>
        </p:blipFill>
        <p:spPr>
          <a:xfrm>
            <a:off x="135028" y="1606126"/>
            <a:ext cx="1645750" cy="1234325"/>
          </a:xfrm>
          <a:prstGeom prst="rect">
            <a:avLst/>
          </a:prstGeom>
          <a:noFill/>
          <a:ln>
            <a:noFill/>
          </a:ln>
        </p:spPr>
      </p:pic>
      <p:pic>
        <p:nvPicPr>
          <p:cNvPr id="174" name="Google Shape;174;p28"/>
          <p:cNvPicPr preferRelativeResize="0"/>
          <p:nvPr/>
        </p:nvPicPr>
        <p:blipFill>
          <a:blip r:embed="rId12">
            <a:alphaModFix/>
          </a:blip>
          <a:stretch>
            <a:fillRect/>
          </a:stretch>
        </p:blipFill>
        <p:spPr>
          <a:xfrm>
            <a:off x="135028" y="2992975"/>
            <a:ext cx="2194543" cy="914400"/>
          </a:xfrm>
          <a:prstGeom prst="rect">
            <a:avLst/>
          </a:prstGeom>
          <a:noFill/>
          <a:ln>
            <a:noFill/>
          </a:ln>
        </p:spPr>
      </p:pic>
      <p:sp>
        <p:nvSpPr>
          <p:cNvPr id="175" name="Google Shape;175;p28"/>
          <p:cNvSpPr txBox="1"/>
          <p:nvPr>
            <p:ph idx="2" type="body"/>
          </p:nvPr>
        </p:nvSpPr>
        <p:spPr>
          <a:xfrm>
            <a:off x="-171400" y="4002025"/>
            <a:ext cx="3169200" cy="3384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
                <a:solidFill>
                  <a:srgbClr val="000000"/>
                </a:solidFill>
                <a:latin typeface="Comic Sans MS"/>
                <a:ea typeface="Comic Sans MS"/>
                <a:cs typeface="Comic Sans MS"/>
                <a:sym typeface="Comic Sans MS"/>
              </a:rPr>
              <a:t>i</a:t>
            </a:r>
            <a:r>
              <a:rPr lang="en">
                <a:solidFill>
                  <a:srgbClr val="000000"/>
                </a:solidFill>
                <a:latin typeface="Comic Sans MS"/>
                <a:ea typeface="Comic Sans MS"/>
                <a:cs typeface="Comic Sans MS"/>
                <a:sym typeface="Comic Sans MS"/>
              </a:rPr>
              <a:t>nterested in design???</a:t>
            </a:r>
            <a:endParaRPr>
              <a:solidFill>
                <a:srgbClr val="000000"/>
              </a:solidFill>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2560350" y="2057400"/>
            <a:ext cx="4023300" cy="33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Myles Domingo</a:t>
            </a:r>
            <a:endParaRPr/>
          </a:p>
        </p:txBody>
      </p:sp>
      <p:sp>
        <p:nvSpPr>
          <p:cNvPr id="181" name="Google Shape;181;p29"/>
          <p:cNvSpPr txBox="1"/>
          <p:nvPr>
            <p:ph idx="1" type="subTitle"/>
          </p:nvPr>
        </p:nvSpPr>
        <p:spPr>
          <a:xfrm>
            <a:off x="2558350" y="2395725"/>
            <a:ext cx="4025400" cy="352200"/>
          </a:xfrm>
          <a:prstGeom prst="rect">
            <a:avLst/>
          </a:prstGeom>
        </p:spPr>
        <p:txBody>
          <a:bodyPr anchorCtr="0" anchor="ctr" bIns="0" lIns="0" spcFirstLastPara="1" rIns="0" wrap="square" tIns="0">
            <a:noAutofit/>
          </a:bodyPr>
          <a:lstStyle/>
          <a:p>
            <a:pPr indent="-215900" lvl="0" marL="342900" rtl="0" algn="ctr">
              <a:spcBef>
                <a:spcPts val="400"/>
              </a:spcBef>
              <a:spcAft>
                <a:spcPts val="0"/>
              </a:spcAft>
              <a:buNone/>
            </a:pPr>
            <a:r>
              <a:rPr lang="en"/>
              <a:t>Sophomore, Computer Science</a:t>
            </a:r>
            <a:endParaRPr/>
          </a:p>
        </p:txBody>
      </p:sp>
      <p:sp>
        <p:nvSpPr>
          <p:cNvPr id="182" name="Google Shape;182;p29"/>
          <p:cNvSpPr txBox="1"/>
          <p:nvPr>
            <p:ph idx="2" type="body"/>
          </p:nvPr>
        </p:nvSpPr>
        <p:spPr>
          <a:xfrm>
            <a:off x="2632075" y="2971800"/>
            <a:ext cx="3788400" cy="17526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
              <a:t>typical asian cs boi that plays video games and watches anime</a:t>
            </a:r>
            <a:endParaRPr/>
          </a:p>
          <a:p>
            <a:pPr indent="0" lvl="0" marL="0" rtl="0" algn="ctr">
              <a:spcBef>
                <a:spcPts val="400"/>
              </a:spcBef>
              <a:spcAft>
                <a:spcPts val="0"/>
              </a:spcAft>
              <a:buNone/>
            </a:pPr>
            <a:r>
              <a:rPr lang="en"/>
              <a:t>but is willing to change </a:t>
            </a:r>
            <a:r>
              <a:rPr b="1" lang="en"/>
              <a:t>S</a:t>
            </a:r>
            <a:r>
              <a:rPr b="1" lang="en"/>
              <a:t>pring 2019</a:t>
            </a:r>
            <a:endParaRPr b="1"/>
          </a:p>
          <a:p>
            <a:pPr indent="0" lvl="0" marL="0" rtl="0" algn="ctr">
              <a:spcBef>
                <a:spcPts val="400"/>
              </a:spcBef>
              <a:spcAft>
                <a:spcPts val="0"/>
              </a:spcAft>
              <a:buNone/>
            </a:pPr>
            <a:r>
              <a:rPr lang="en"/>
              <a:t>but only after you add me on </a:t>
            </a:r>
            <a:r>
              <a:rPr lang="en" u="sng">
                <a:solidFill>
                  <a:srgbClr val="4078F2"/>
                </a:solidFill>
                <a:hlinkClick r:id="rId3"/>
              </a:rPr>
              <a:t>LinkedIn</a:t>
            </a:r>
            <a:endParaRPr>
              <a:solidFill>
                <a:srgbClr val="4078F2"/>
              </a:solidFill>
            </a:endParaRPr>
          </a:p>
          <a:p>
            <a:pPr indent="0" lvl="0" marL="0" rtl="0" algn="ctr">
              <a:spcBef>
                <a:spcPts val="400"/>
              </a:spcBef>
              <a:spcAft>
                <a:spcPts val="0"/>
              </a:spcAft>
              <a:buNone/>
            </a:pPr>
            <a:r>
              <a:t/>
            </a:r>
            <a:endParaRPr/>
          </a:p>
          <a:p>
            <a:pPr indent="0" lvl="0" marL="0" rtl="0" algn="ctr">
              <a:spcBef>
                <a:spcPts val="400"/>
              </a:spcBef>
              <a:spcAft>
                <a:spcPts val="0"/>
              </a:spcAft>
              <a:buNone/>
            </a:pPr>
            <a:br>
              <a:rPr lang="en"/>
            </a:br>
            <a:endParaRPr/>
          </a:p>
        </p:txBody>
      </p:sp>
      <p:pic>
        <p:nvPicPr>
          <p:cNvPr id="183" name="Google Shape;183;p29"/>
          <p:cNvPicPr preferRelativeResize="0"/>
          <p:nvPr/>
        </p:nvPicPr>
        <p:blipFill>
          <a:blip r:embed="rId4">
            <a:alphaModFix/>
          </a:blip>
          <a:stretch>
            <a:fillRect/>
          </a:stretch>
        </p:blipFill>
        <p:spPr>
          <a:xfrm>
            <a:off x="353875" y="225000"/>
            <a:ext cx="2335876" cy="1628751"/>
          </a:xfrm>
          <a:prstGeom prst="rect">
            <a:avLst/>
          </a:prstGeom>
          <a:noFill/>
          <a:ln>
            <a:noFill/>
          </a:ln>
        </p:spPr>
      </p:pic>
      <p:pic>
        <p:nvPicPr>
          <p:cNvPr id="184" name="Google Shape;184;p29"/>
          <p:cNvPicPr preferRelativeResize="0"/>
          <p:nvPr/>
        </p:nvPicPr>
        <p:blipFill rotWithShape="1">
          <a:blip r:embed="rId5">
            <a:alphaModFix/>
          </a:blip>
          <a:srcRect b="14409" l="10772" r="6746" t="3109"/>
          <a:stretch/>
        </p:blipFill>
        <p:spPr>
          <a:xfrm>
            <a:off x="4114800" y="1063200"/>
            <a:ext cx="914400" cy="914400"/>
          </a:xfrm>
          <a:prstGeom prst="ellipse">
            <a:avLst/>
          </a:prstGeom>
          <a:noFill/>
          <a:ln>
            <a:noFill/>
          </a:ln>
        </p:spPr>
      </p:pic>
      <p:sp>
        <p:nvSpPr>
          <p:cNvPr id="185" name="Google Shape;185;p29"/>
          <p:cNvSpPr txBox="1"/>
          <p:nvPr/>
        </p:nvSpPr>
        <p:spPr>
          <a:xfrm>
            <a:off x="7984750" y="635125"/>
            <a:ext cx="9873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mic Sans MS"/>
                <a:ea typeface="Comic Sans MS"/>
                <a:cs typeface="Comic Sans MS"/>
                <a:sym typeface="Comic Sans MS"/>
              </a:rPr>
              <a:t>lofi trash</a:t>
            </a:r>
            <a:endParaRPr sz="1100">
              <a:latin typeface="Comic Sans MS"/>
              <a:ea typeface="Comic Sans MS"/>
              <a:cs typeface="Comic Sans MS"/>
              <a:sym typeface="Comic Sans MS"/>
            </a:endParaRPr>
          </a:p>
        </p:txBody>
      </p:sp>
      <p:pic>
        <p:nvPicPr>
          <p:cNvPr id="186" name="Google Shape;186;p29"/>
          <p:cNvPicPr preferRelativeResize="0"/>
          <p:nvPr/>
        </p:nvPicPr>
        <p:blipFill>
          <a:blip r:embed="rId6">
            <a:alphaModFix/>
          </a:blip>
          <a:stretch>
            <a:fillRect/>
          </a:stretch>
        </p:blipFill>
        <p:spPr>
          <a:xfrm>
            <a:off x="6036650" y="188413"/>
            <a:ext cx="1595350" cy="1063574"/>
          </a:xfrm>
          <a:prstGeom prst="rect">
            <a:avLst/>
          </a:prstGeom>
          <a:noFill/>
          <a:ln>
            <a:noFill/>
          </a:ln>
        </p:spPr>
      </p:pic>
      <p:pic>
        <p:nvPicPr>
          <p:cNvPr id="187" name="Google Shape;187;p29"/>
          <p:cNvPicPr preferRelativeResize="0"/>
          <p:nvPr/>
        </p:nvPicPr>
        <p:blipFill>
          <a:blip r:embed="rId7">
            <a:alphaModFix/>
          </a:blip>
          <a:stretch>
            <a:fillRect/>
          </a:stretch>
        </p:blipFill>
        <p:spPr>
          <a:xfrm>
            <a:off x="6906125" y="987225"/>
            <a:ext cx="2145125" cy="1205550"/>
          </a:xfrm>
          <a:prstGeom prst="rect">
            <a:avLst/>
          </a:prstGeom>
          <a:noFill/>
          <a:ln>
            <a:noFill/>
          </a:ln>
        </p:spPr>
      </p:pic>
      <p:sp>
        <p:nvSpPr>
          <p:cNvPr id="188" name="Google Shape;188;p29"/>
          <p:cNvSpPr txBox="1"/>
          <p:nvPr/>
        </p:nvSpPr>
        <p:spPr>
          <a:xfrm>
            <a:off x="274500" y="4609775"/>
            <a:ext cx="22452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omic Sans MS"/>
                <a:ea typeface="Comic Sans MS"/>
                <a:cs typeface="Comic Sans MS"/>
                <a:sym typeface="Comic Sans MS"/>
              </a:rPr>
              <a:t>i know some of you out there in the audience its awkward please come say hi you can’t hide from me forever</a:t>
            </a:r>
            <a:endParaRPr sz="600">
              <a:latin typeface="Comic Sans MS"/>
              <a:ea typeface="Comic Sans MS"/>
              <a:cs typeface="Comic Sans MS"/>
              <a:sym typeface="Comic Sans MS"/>
            </a:endParaRPr>
          </a:p>
        </p:txBody>
      </p:sp>
      <p:pic>
        <p:nvPicPr>
          <p:cNvPr id="189" name="Google Shape;189;p29"/>
          <p:cNvPicPr preferRelativeResize="0"/>
          <p:nvPr/>
        </p:nvPicPr>
        <p:blipFill>
          <a:blip r:embed="rId8">
            <a:alphaModFix/>
          </a:blip>
          <a:stretch>
            <a:fillRect/>
          </a:stretch>
        </p:blipFill>
        <p:spPr>
          <a:xfrm>
            <a:off x="6829550" y="3017650"/>
            <a:ext cx="1924050" cy="1154425"/>
          </a:xfrm>
          <a:prstGeom prst="rect">
            <a:avLst/>
          </a:prstGeom>
          <a:noFill/>
          <a:ln>
            <a:noFill/>
          </a:ln>
        </p:spPr>
      </p:pic>
      <p:pic>
        <p:nvPicPr>
          <p:cNvPr id="190" name="Google Shape;190;p29"/>
          <p:cNvPicPr preferRelativeResize="0"/>
          <p:nvPr/>
        </p:nvPicPr>
        <p:blipFill rotWithShape="1">
          <a:blip r:embed="rId9">
            <a:alphaModFix/>
          </a:blip>
          <a:srcRect b="63770" l="0" r="0" t="11862"/>
          <a:stretch/>
        </p:blipFill>
        <p:spPr>
          <a:xfrm>
            <a:off x="379275" y="2054950"/>
            <a:ext cx="1512900" cy="798277"/>
          </a:xfrm>
          <a:prstGeom prst="rect">
            <a:avLst/>
          </a:prstGeom>
          <a:noFill/>
          <a:ln>
            <a:noFill/>
          </a:ln>
        </p:spPr>
      </p:pic>
      <p:pic>
        <p:nvPicPr>
          <p:cNvPr id="191" name="Google Shape;191;p29"/>
          <p:cNvPicPr preferRelativeResize="0"/>
          <p:nvPr/>
        </p:nvPicPr>
        <p:blipFill>
          <a:blip r:embed="rId10">
            <a:alphaModFix/>
          </a:blip>
          <a:stretch>
            <a:fillRect/>
          </a:stretch>
        </p:blipFill>
        <p:spPr>
          <a:xfrm>
            <a:off x="978750" y="3154288"/>
            <a:ext cx="1540959" cy="1154425"/>
          </a:xfrm>
          <a:prstGeom prst="rect">
            <a:avLst/>
          </a:prstGeom>
          <a:noFill/>
          <a:ln>
            <a:noFill/>
          </a:ln>
        </p:spPr>
      </p:pic>
      <p:pic>
        <p:nvPicPr>
          <p:cNvPr id="192" name="Google Shape;192;p29"/>
          <p:cNvPicPr preferRelativeResize="0"/>
          <p:nvPr/>
        </p:nvPicPr>
        <p:blipFill>
          <a:blip r:embed="rId11">
            <a:alphaModFix/>
          </a:blip>
          <a:stretch>
            <a:fillRect/>
          </a:stretch>
        </p:blipFill>
        <p:spPr>
          <a:xfrm>
            <a:off x="5739753" y="1976000"/>
            <a:ext cx="499242" cy="50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12"/>
          <p:cNvSpPr txBox="1"/>
          <p:nvPr>
            <p:ph type="title"/>
          </p:nvPr>
        </p:nvSpPr>
        <p:spPr>
          <a:xfrm>
            <a:off x="914400" y="2400300"/>
            <a:ext cx="5669400" cy="182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Welcome to Web Design DeCal</a:t>
            </a:r>
            <a:endParaRPr/>
          </a:p>
        </p:txBody>
      </p:sp>
      <p:sp>
        <p:nvSpPr>
          <p:cNvPr id="52" name="Google Shape;52;p12"/>
          <p:cNvSpPr txBox="1"/>
          <p:nvPr>
            <p:ph idx="1" type="body"/>
          </p:nvPr>
        </p:nvSpPr>
        <p:spPr>
          <a:xfrm>
            <a:off x="914400" y="1828800"/>
            <a:ext cx="3612000" cy="342900"/>
          </a:xfrm>
          <a:prstGeom prst="rect">
            <a:avLst/>
          </a:prstGeom>
        </p:spPr>
        <p:txBody>
          <a:bodyPr anchorCtr="0" anchor="b" bIns="0" lIns="0" spcFirstLastPara="1" rIns="0" wrap="square" tIns="0">
            <a:noAutofit/>
          </a:bodyPr>
          <a:lstStyle/>
          <a:p>
            <a:pPr indent="0" lvl="0" marL="0" rtl="0" algn="l">
              <a:spcBef>
                <a:spcPts val="400"/>
              </a:spcBef>
              <a:spcAft>
                <a:spcPts val="0"/>
              </a:spcAft>
              <a:buNone/>
            </a:pPr>
            <a:r>
              <a:rPr lang="en"/>
              <a:t>Week 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2560350" y="2057400"/>
            <a:ext cx="4023300" cy="33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Seth Lu</a:t>
            </a:r>
            <a:endParaRPr/>
          </a:p>
        </p:txBody>
      </p:sp>
      <p:sp>
        <p:nvSpPr>
          <p:cNvPr id="198" name="Google Shape;198;p30"/>
          <p:cNvSpPr txBox="1"/>
          <p:nvPr>
            <p:ph idx="1" type="subTitle"/>
          </p:nvPr>
        </p:nvSpPr>
        <p:spPr>
          <a:xfrm>
            <a:off x="2558350" y="2395725"/>
            <a:ext cx="4025400" cy="352200"/>
          </a:xfrm>
          <a:prstGeom prst="rect">
            <a:avLst/>
          </a:prstGeom>
        </p:spPr>
        <p:txBody>
          <a:bodyPr anchorCtr="0" anchor="ctr" bIns="0" lIns="0" spcFirstLastPara="1" rIns="0" wrap="square" tIns="0">
            <a:noAutofit/>
          </a:bodyPr>
          <a:lstStyle/>
          <a:p>
            <a:pPr indent="-215900" lvl="0" marL="342900" rtl="0" algn="ctr">
              <a:spcBef>
                <a:spcPts val="400"/>
              </a:spcBef>
              <a:spcAft>
                <a:spcPts val="0"/>
              </a:spcAft>
              <a:buNone/>
            </a:pPr>
            <a:r>
              <a:rPr lang="en"/>
              <a:t>Junior, Computer Science</a:t>
            </a:r>
            <a:endParaRPr/>
          </a:p>
        </p:txBody>
      </p:sp>
      <p:sp>
        <p:nvSpPr>
          <p:cNvPr id="199" name="Google Shape;199;p30"/>
          <p:cNvSpPr txBox="1"/>
          <p:nvPr>
            <p:ph idx="2" type="body"/>
          </p:nvPr>
        </p:nvSpPr>
        <p:spPr>
          <a:xfrm>
            <a:off x="2560350" y="2971800"/>
            <a:ext cx="4023300" cy="1257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
              <a:t>watch musicals, movies; enjoy the outdoors</a:t>
            </a:r>
            <a:endParaRPr/>
          </a:p>
          <a:p>
            <a:pPr indent="0" lvl="0" marL="0" rtl="0" algn="ctr">
              <a:spcBef>
                <a:spcPts val="400"/>
              </a:spcBef>
              <a:spcAft>
                <a:spcPts val="0"/>
              </a:spcAft>
              <a:buNone/>
            </a:pPr>
            <a:r>
              <a:rPr lang="en">
                <a:solidFill>
                  <a:schemeClr val="lt2"/>
                </a:solidFill>
              </a:rPr>
              <a:t>once </a:t>
            </a:r>
            <a:r>
              <a:rPr lang="en">
                <a:solidFill>
                  <a:schemeClr val="lt2"/>
                </a:solidFill>
              </a:rPr>
              <a:t>read </a:t>
            </a:r>
            <a:r>
              <a:rPr i="1" lang="en">
                <a:solidFill>
                  <a:schemeClr val="lt2"/>
                </a:solidFill>
              </a:rPr>
              <a:t>The Shining</a:t>
            </a:r>
            <a:endParaRPr i="1">
              <a:solidFill>
                <a:schemeClr val="lt2"/>
              </a:solidFill>
            </a:endParaRPr>
          </a:p>
          <a:p>
            <a:pPr indent="0" lvl="0" marL="0" rtl="0" algn="l">
              <a:spcBef>
                <a:spcPts val="400"/>
              </a:spcBef>
              <a:spcAft>
                <a:spcPts val="0"/>
              </a:spcAft>
              <a:buNone/>
            </a:pPr>
            <a:r>
              <a:t/>
            </a:r>
            <a:endParaRPr>
              <a:solidFill>
                <a:schemeClr val="lt2"/>
              </a:solidFill>
            </a:endParaRPr>
          </a:p>
        </p:txBody>
      </p:sp>
      <p:pic>
        <p:nvPicPr>
          <p:cNvPr id="200" name="Google Shape;200;p30"/>
          <p:cNvPicPr preferRelativeResize="0"/>
          <p:nvPr/>
        </p:nvPicPr>
        <p:blipFill rotWithShape="1">
          <a:blip r:embed="rId3">
            <a:alphaModFix/>
          </a:blip>
          <a:srcRect b="0" l="0" r="0" t="0"/>
          <a:stretch/>
        </p:blipFill>
        <p:spPr>
          <a:xfrm>
            <a:off x="4114799" y="1028700"/>
            <a:ext cx="914400" cy="9144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733"/>
                  <a:pt x="17588" y="102450"/>
                </a:cubicBezTo>
                <a:cubicBezTo>
                  <a:pt x="29305" y="114172"/>
                  <a:pt x="44644" y="120000"/>
                  <a:pt x="60000" y="120000"/>
                </a:cubicBezTo>
                <a:cubicBezTo>
                  <a:pt x="75355" y="120000"/>
                  <a:pt x="90733" y="114172"/>
                  <a:pt x="102450" y="102450"/>
                </a:cubicBezTo>
                <a:cubicBezTo>
                  <a:pt x="114172" y="90733"/>
                  <a:pt x="120000" y="75355"/>
                  <a:pt x="120000" y="60000"/>
                </a:cubicBezTo>
                <a:cubicBezTo>
                  <a:pt x="120000" y="44644"/>
                  <a:pt x="114172" y="29305"/>
                  <a:pt x="102450" y="17588"/>
                </a:cubicBezTo>
                <a:cubicBezTo>
                  <a:pt x="90733" y="5872"/>
                  <a:pt x="75355" y="0"/>
                  <a:pt x="60000" y="0"/>
                </a:cubicBezTo>
                <a:close/>
              </a:path>
            </a:pathLst>
          </a:custGeom>
          <a:noFill/>
          <a:ln>
            <a:noFill/>
          </a:ln>
        </p:spPr>
      </p:pic>
      <p:pic>
        <p:nvPicPr>
          <p:cNvPr descr="Grinning Face on Apple iOS 12.1" id="201" name="Google Shape;201;p30"/>
          <p:cNvPicPr preferRelativeResize="0"/>
          <p:nvPr/>
        </p:nvPicPr>
        <p:blipFill>
          <a:blip r:embed="rId4">
            <a:alphaModFix/>
          </a:blip>
          <a:stretch>
            <a:fillRect/>
          </a:stretch>
        </p:blipFill>
        <p:spPr>
          <a:xfrm>
            <a:off x="4343400" y="3771900"/>
            <a:ext cx="457200" cy="457200"/>
          </a:xfrm>
          <a:prstGeom prst="rect">
            <a:avLst/>
          </a:prstGeom>
          <a:noFill/>
          <a:ln>
            <a:noFill/>
          </a:ln>
        </p:spPr>
      </p:pic>
      <p:pic>
        <p:nvPicPr>
          <p:cNvPr descr="Star-Struck on Apple iOS 12.1" id="202" name="Google Shape;202;p30"/>
          <p:cNvPicPr preferRelativeResize="0"/>
          <p:nvPr/>
        </p:nvPicPr>
        <p:blipFill>
          <a:blip r:embed="rId5">
            <a:alphaModFix/>
          </a:blip>
          <a:stretch>
            <a:fillRect/>
          </a:stretch>
        </p:blipFill>
        <p:spPr>
          <a:xfrm>
            <a:off x="4876800" y="3771900"/>
            <a:ext cx="457200" cy="457200"/>
          </a:xfrm>
          <a:prstGeom prst="rect">
            <a:avLst/>
          </a:prstGeom>
          <a:noFill/>
          <a:ln>
            <a:noFill/>
          </a:ln>
        </p:spPr>
      </p:pic>
      <p:pic>
        <p:nvPicPr>
          <p:cNvPr descr="Thinking Face on Apple iOS 12.1" id="203" name="Google Shape;203;p30"/>
          <p:cNvPicPr preferRelativeResize="0"/>
          <p:nvPr/>
        </p:nvPicPr>
        <p:blipFill>
          <a:blip r:embed="rId6">
            <a:alphaModFix/>
          </a:blip>
          <a:stretch>
            <a:fillRect/>
          </a:stretch>
        </p:blipFill>
        <p:spPr>
          <a:xfrm>
            <a:off x="3810000" y="3771900"/>
            <a:ext cx="457200" cy="457200"/>
          </a:xfrm>
          <a:prstGeom prst="rect">
            <a:avLst/>
          </a:prstGeom>
          <a:noFill/>
          <a:ln>
            <a:noFill/>
          </a:ln>
        </p:spPr>
      </p:pic>
      <p:pic>
        <p:nvPicPr>
          <p:cNvPr descr="Smiling Face With Sunglasses on Apple iOS 12.1" id="204" name="Google Shape;204;p30"/>
          <p:cNvPicPr preferRelativeResize="0"/>
          <p:nvPr/>
        </p:nvPicPr>
        <p:blipFill>
          <a:blip r:embed="rId7">
            <a:alphaModFix/>
          </a:blip>
          <a:stretch>
            <a:fillRect/>
          </a:stretch>
        </p:blipFill>
        <p:spPr>
          <a:xfrm>
            <a:off x="5410200" y="3771900"/>
            <a:ext cx="457200" cy="457200"/>
          </a:xfrm>
          <a:prstGeom prst="rect">
            <a:avLst/>
          </a:prstGeom>
          <a:noFill/>
          <a:ln>
            <a:noFill/>
          </a:ln>
        </p:spPr>
      </p:pic>
      <p:pic>
        <p:nvPicPr>
          <p:cNvPr descr="Face Screaming in Fear on Apple iOS 12.1" id="205" name="Google Shape;205;p30"/>
          <p:cNvPicPr preferRelativeResize="0"/>
          <p:nvPr/>
        </p:nvPicPr>
        <p:blipFill>
          <a:blip r:embed="rId8">
            <a:alphaModFix/>
          </a:blip>
          <a:stretch>
            <a:fillRect/>
          </a:stretch>
        </p:blipFill>
        <p:spPr>
          <a:xfrm>
            <a:off x="3276600" y="3771900"/>
            <a:ext cx="457200" cy="457200"/>
          </a:xfrm>
          <a:prstGeom prst="rect">
            <a:avLst/>
          </a:prstGeom>
          <a:noFill/>
          <a:ln>
            <a:noFill/>
          </a:ln>
        </p:spPr>
      </p:pic>
      <p:pic>
        <p:nvPicPr>
          <p:cNvPr descr="Grinning Cat Face on Apple iOS 12.1" id="206" name="Google Shape;206;p30"/>
          <p:cNvPicPr preferRelativeResize="0"/>
          <p:nvPr/>
        </p:nvPicPr>
        <p:blipFill>
          <a:blip r:embed="rId9">
            <a:alphaModFix/>
          </a:blip>
          <a:stretch>
            <a:fillRect/>
          </a:stretch>
        </p:blipFill>
        <p:spPr>
          <a:xfrm>
            <a:off x="5943600" y="3771900"/>
            <a:ext cx="457200" cy="457200"/>
          </a:xfrm>
          <a:prstGeom prst="rect">
            <a:avLst/>
          </a:prstGeom>
          <a:noFill/>
          <a:ln>
            <a:noFill/>
          </a:ln>
        </p:spPr>
      </p:pic>
      <p:pic>
        <p:nvPicPr>
          <p:cNvPr descr="Robot Face on Apple iOS 12.1" id="207" name="Google Shape;207;p30"/>
          <p:cNvPicPr preferRelativeResize="0"/>
          <p:nvPr/>
        </p:nvPicPr>
        <p:blipFill>
          <a:blip r:embed="rId10">
            <a:alphaModFix/>
          </a:blip>
          <a:stretch>
            <a:fillRect/>
          </a:stretch>
        </p:blipFill>
        <p:spPr>
          <a:xfrm>
            <a:off x="2743200" y="3771900"/>
            <a:ext cx="457200" cy="457200"/>
          </a:xfrm>
          <a:prstGeom prst="rect">
            <a:avLst/>
          </a:prstGeom>
          <a:noFill/>
          <a:ln>
            <a:noFill/>
          </a:ln>
        </p:spPr>
      </p:pic>
      <p:pic>
        <p:nvPicPr>
          <p:cNvPr descr="Doughnut on Apple iOS 12.1" id="208" name="Google Shape;208;p30"/>
          <p:cNvPicPr preferRelativeResize="0"/>
          <p:nvPr/>
        </p:nvPicPr>
        <p:blipFill>
          <a:blip r:embed="rId11">
            <a:alphaModFix/>
          </a:blip>
          <a:stretch>
            <a:fillRect/>
          </a:stretch>
        </p:blipFill>
        <p:spPr>
          <a:xfrm>
            <a:off x="2209800" y="3771900"/>
            <a:ext cx="457200" cy="457200"/>
          </a:xfrm>
          <a:prstGeom prst="rect">
            <a:avLst/>
          </a:prstGeom>
          <a:noFill/>
          <a:ln>
            <a:noFill/>
          </a:ln>
        </p:spPr>
      </p:pic>
      <p:pic>
        <p:nvPicPr>
          <p:cNvPr descr="Bear Face on Apple iOS 12.1" id="209" name="Google Shape;209;p30"/>
          <p:cNvPicPr preferRelativeResize="0"/>
          <p:nvPr/>
        </p:nvPicPr>
        <p:blipFill>
          <a:blip r:embed="rId12">
            <a:alphaModFix/>
          </a:blip>
          <a:stretch>
            <a:fillRect/>
          </a:stretch>
        </p:blipFill>
        <p:spPr>
          <a:xfrm>
            <a:off x="6477000" y="3771900"/>
            <a:ext cx="457200" cy="457200"/>
          </a:xfrm>
          <a:prstGeom prst="rect">
            <a:avLst/>
          </a:prstGeom>
          <a:noFill/>
          <a:ln>
            <a:noFill/>
          </a:ln>
        </p:spPr>
      </p:pic>
      <p:pic>
        <p:nvPicPr>
          <p:cNvPr descr="See-No-Evil Monkey on Apple iOS 12.1" id="210" name="Google Shape;210;p30"/>
          <p:cNvPicPr preferRelativeResize="0"/>
          <p:nvPr/>
        </p:nvPicPr>
        <p:blipFill>
          <a:blip r:embed="rId13">
            <a:alphaModFix/>
          </a:blip>
          <a:stretch>
            <a:fillRect/>
          </a:stretch>
        </p:blipFill>
        <p:spPr>
          <a:xfrm>
            <a:off x="7010400" y="3771900"/>
            <a:ext cx="457200" cy="457200"/>
          </a:xfrm>
          <a:prstGeom prst="rect">
            <a:avLst/>
          </a:prstGeom>
          <a:noFill/>
          <a:ln>
            <a:noFill/>
          </a:ln>
        </p:spPr>
      </p:pic>
      <p:pic>
        <p:nvPicPr>
          <p:cNvPr descr="Party Popper on Apple iOS 12.1" id="211" name="Google Shape;211;p30"/>
          <p:cNvPicPr preferRelativeResize="0"/>
          <p:nvPr/>
        </p:nvPicPr>
        <p:blipFill>
          <a:blip r:embed="rId14">
            <a:alphaModFix/>
          </a:blip>
          <a:stretch>
            <a:fillRect/>
          </a:stretch>
        </p:blipFill>
        <p:spPr>
          <a:xfrm>
            <a:off x="1676400" y="3771900"/>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1"/>
          <p:cNvPicPr preferRelativeResize="0"/>
          <p:nvPr/>
        </p:nvPicPr>
        <p:blipFill rotWithShape="1">
          <a:blip r:embed="rId3">
            <a:alphaModFix/>
          </a:blip>
          <a:srcRect b="0" l="0" r="0" t="0"/>
          <a:stretch/>
        </p:blipFill>
        <p:spPr>
          <a:xfrm>
            <a:off x="3090600" y="1314443"/>
            <a:ext cx="914400" cy="9144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694"/>
                  <a:pt x="17588" y="102411"/>
                </a:cubicBezTo>
                <a:cubicBezTo>
                  <a:pt x="29305" y="114127"/>
                  <a:pt x="44644" y="120000"/>
                  <a:pt x="60000" y="120000"/>
                </a:cubicBezTo>
                <a:cubicBezTo>
                  <a:pt x="75355" y="120000"/>
                  <a:pt x="90694" y="114127"/>
                  <a:pt x="102411" y="102411"/>
                </a:cubicBezTo>
                <a:cubicBezTo>
                  <a:pt x="114127" y="90694"/>
                  <a:pt x="120000" y="75355"/>
                  <a:pt x="120000" y="60000"/>
                </a:cubicBezTo>
                <a:cubicBezTo>
                  <a:pt x="120000" y="44644"/>
                  <a:pt x="114127" y="29305"/>
                  <a:pt x="102411" y="17588"/>
                </a:cubicBezTo>
                <a:cubicBezTo>
                  <a:pt x="90694" y="5872"/>
                  <a:pt x="75355" y="0"/>
                  <a:pt x="60000" y="0"/>
                </a:cubicBezTo>
                <a:close/>
              </a:path>
            </a:pathLst>
          </a:custGeom>
          <a:noFill/>
          <a:ln>
            <a:noFill/>
          </a:ln>
        </p:spPr>
      </p:pic>
      <p:pic>
        <p:nvPicPr>
          <p:cNvPr id="217" name="Google Shape;217;p31"/>
          <p:cNvPicPr preferRelativeResize="0"/>
          <p:nvPr/>
        </p:nvPicPr>
        <p:blipFill rotWithShape="1">
          <a:blip r:embed="rId4">
            <a:alphaModFix/>
          </a:blip>
          <a:srcRect b="0" l="16647" r="16654" t="0"/>
          <a:stretch/>
        </p:blipFill>
        <p:spPr>
          <a:xfrm>
            <a:off x="3090675" y="2914646"/>
            <a:ext cx="914400" cy="914400"/>
          </a:xfrm>
          <a:custGeom>
            <a:rect b="b" l="l" r="r" t="t"/>
            <a:pathLst>
              <a:path extrusionOk="0" h="120000" w="120000">
                <a:moveTo>
                  <a:pt x="60000" y="0"/>
                </a:moveTo>
                <a:cubicBezTo>
                  <a:pt x="44644" y="0"/>
                  <a:pt x="29305" y="5873"/>
                  <a:pt x="17588" y="17590"/>
                </a:cubicBezTo>
                <a:cubicBezTo>
                  <a:pt x="5872" y="29308"/>
                  <a:pt x="0" y="44649"/>
                  <a:pt x="0" y="60002"/>
                </a:cubicBezTo>
                <a:cubicBezTo>
                  <a:pt x="0" y="75361"/>
                  <a:pt x="5872" y="90703"/>
                  <a:pt x="17588" y="102420"/>
                </a:cubicBezTo>
                <a:cubicBezTo>
                  <a:pt x="41016" y="125855"/>
                  <a:pt x="78983" y="125855"/>
                  <a:pt x="102411" y="102420"/>
                </a:cubicBezTo>
                <a:cubicBezTo>
                  <a:pt x="114127" y="90703"/>
                  <a:pt x="120000" y="75361"/>
                  <a:pt x="120000" y="60002"/>
                </a:cubicBezTo>
                <a:cubicBezTo>
                  <a:pt x="120000" y="44649"/>
                  <a:pt x="114127" y="29308"/>
                  <a:pt x="102411" y="17590"/>
                </a:cubicBezTo>
                <a:cubicBezTo>
                  <a:pt x="90694" y="5873"/>
                  <a:pt x="75355" y="0"/>
                  <a:pt x="60000" y="0"/>
                </a:cubicBezTo>
                <a:close/>
              </a:path>
            </a:pathLst>
          </a:custGeom>
          <a:noFill/>
          <a:ln>
            <a:noFill/>
          </a:ln>
        </p:spPr>
      </p:pic>
      <p:pic>
        <p:nvPicPr>
          <p:cNvPr id="218" name="Google Shape;218;p31"/>
          <p:cNvPicPr preferRelativeResize="0"/>
          <p:nvPr/>
        </p:nvPicPr>
        <p:blipFill rotWithShape="1">
          <a:blip r:embed="rId5">
            <a:alphaModFix/>
          </a:blip>
          <a:srcRect b="0" l="0" r="0" t="0"/>
          <a:stretch/>
        </p:blipFill>
        <p:spPr>
          <a:xfrm>
            <a:off x="1035949" y="2914646"/>
            <a:ext cx="914400" cy="9144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694"/>
                  <a:pt x="17588" y="102411"/>
                </a:cubicBezTo>
                <a:cubicBezTo>
                  <a:pt x="29305" y="114127"/>
                  <a:pt x="44644" y="120000"/>
                  <a:pt x="60000" y="120000"/>
                </a:cubicBezTo>
                <a:cubicBezTo>
                  <a:pt x="75355" y="120000"/>
                  <a:pt x="90694" y="114127"/>
                  <a:pt x="102411" y="102411"/>
                </a:cubicBezTo>
                <a:cubicBezTo>
                  <a:pt x="114127" y="90694"/>
                  <a:pt x="120000" y="75355"/>
                  <a:pt x="120000" y="60000"/>
                </a:cubicBezTo>
                <a:cubicBezTo>
                  <a:pt x="120000" y="44644"/>
                  <a:pt x="114127" y="29305"/>
                  <a:pt x="102411" y="17588"/>
                </a:cubicBezTo>
                <a:cubicBezTo>
                  <a:pt x="90694" y="5872"/>
                  <a:pt x="75355" y="0"/>
                  <a:pt x="60000" y="0"/>
                </a:cubicBezTo>
                <a:close/>
              </a:path>
            </a:pathLst>
          </a:custGeom>
          <a:noFill/>
          <a:ln>
            <a:noFill/>
          </a:ln>
        </p:spPr>
      </p:pic>
      <p:pic>
        <p:nvPicPr>
          <p:cNvPr id="219" name="Google Shape;219;p31"/>
          <p:cNvPicPr preferRelativeResize="0"/>
          <p:nvPr/>
        </p:nvPicPr>
        <p:blipFill rotWithShape="1">
          <a:blip r:embed="rId6">
            <a:alphaModFix/>
          </a:blip>
          <a:srcRect b="0" l="0" r="0" t="0"/>
          <a:stretch/>
        </p:blipFill>
        <p:spPr>
          <a:xfrm>
            <a:off x="5145329" y="1314443"/>
            <a:ext cx="914400" cy="9144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694"/>
                  <a:pt x="17588" y="102411"/>
                </a:cubicBezTo>
                <a:cubicBezTo>
                  <a:pt x="29305" y="114127"/>
                  <a:pt x="44644" y="120000"/>
                  <a:pt x="60000" y="120000"/>
                </a:cubicBezTo>
                <a:cubicBezTo>
                  <a:pt x="75355" y="120000"/>
                  <a:pt x="90694" y="114127"/>
                  <a:pt x="102411" y="102411"/>
                </a:cubicBezTo>
                <a:cubicBezTo>
                  <a:pt x="114127" y="90694"/>
                  <a:pt x="120000" y="75355"/>
                  <a:pt x="120000" y="60000"/>
                </a:cubicBezTo>
                <a:cubicBezTo>
                  <a:pt x="120000" y="44644"/>
                  <a:pt x="114127" y="29305"/>
                  <a:pt x="102411" y="17588"/>
                </a:cubicBezTo>
                <a:cubicBezTo>
                  <a:pt x="90694" y="5872"/>
                  <a:pt x="75355" y="0"/>
                  <a:pt x="60000" y="0"/>
                </a:cubicBezTo>
                <a:close/>
              </a:path>
            </a:pathLst>
          </a:custGeom>
          <a:noFill/>
          <a:ln>
            <a:noFill/>
          </a:ln>
        </p:spPr>
      </p:pic>
      <p:pic>
        <p:nvPicPr>
          <p:cNvPr id="220" name="Google Shape;220;p31"/>
          <p:cNvPicPr preferRelativeResize="0"/>
          <p:nvPr/>
        </p:nvPicPr>
        <p:blipFill rotWithShape="1">
          <a:blip r:embed="rId7">
            <a:alphaModFix/>
          </a:blip>
          <a:srcRect b="0" l="0" r="0" t="0"/>
          <a:stretch/>
        </p:blipFill>
        <p:spPr>
          <a:xfrm>
            <a:off x="5145399" y="2914650"/>
            <a:ext cx="914400" cy="9144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733"/>
                  <a:pt x="17588" y="102450"/>
                </a:cubicBezTo>
                <a:cubicBezTo>
                  <a:pt x="29305" y="114172"/>
                  <a:pt x="44644" y="120000"/>
                  <a:pt x="60000" y="120000"/>
                </a:cubicBezTo>
                <a:cubicBezTo>
                  <a:pt x="75355" y="120000"/>
                  <a:pt x="90733" y="114172"/>
                  <a:pt x="102450" y="102450"/>
                </a:cubicBezTo>
                <a:cubicBezTo>
                  <a:pt x="114172" y="90733"/>
                  <a:pt x="120000" y="75355"/>
                  <a:pt x="120000" y="60000"/>
                </a:cubicBezTo>
                <a:cubicBezTo>
                  <a:pt x="120000" y="44644"/>
                  <a:pt x="114172" y="29305"/>
                  <a:pt x="102450" y="17588"/>
                </a:cubicBezTo>
                <a:cubicBezTo>
                  <a:pt x="90733" y="5872"/>
                  <a:pt x="75355" y="0"/>
                  <a:pt x="60000" y="0"/>
                </a:cubicBezTo>
                <a:close/>
              </a:path>
            </a:pathLst>
          </a:custGeom>
          <a:noFill/>
          <a:ln>
            <a:noFill/>
          </a:ln>
        </p:spPr>
      </p:pic>
      <p:pic>
        <p:nvPicPr>
          <p:cNvPr id="221" name="Google Shape;221;p31"/>
          <p:cNvPicPr preferRelativeResize="0"/>
          <p:nvPr/>
        </p:nvPicPr>
        <p:blipFill rotWithShape="1">
          <a:blip r:embed="rId8">
            <a:alphaModFix/>
          </a:blip>
          <a:srcRect b="0" l="0" r="0" t="0"/>
          <a:stretch/>
        </p:blipFill>
        <p:spPr>
          <a:xfrm>
            <a:off x="7200125" y="2914638"/>
            <a:ext cx="914400" cy="9144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694"/>
                  <a:pt x="17588" y="102411"/>
                </a:cubicBezTo>
                <a:cubicBezTo>
                  <a:pt x="29305" y="114127"/>
                  <a:pt x="44644" y="120000"/>
                  <a:pt x="60000" y="120000"/>
                </a:cubicBezTo>
                <a:cubicBezTo>
                  <a:pt x="75355" y="120000"/>
                  <a:pt x="90694" y="114127"/>
                  <a:pt x="102411" y="102411"/>
                </a:cubicBezTo>
                <a:cubicBezTo>
                  <a:pt x="114127" y="90694"/>
                  <a:pt x="120000" y="75355"/>
                  <a:pt x="120000" y="60000"/>
                </a:cubicBezTo>
                <a:cubicBezTo>
                  <a:pt x="120000" y="44644"/>
                  <a:pt x="114127" y="29305"/>
                  <a:pt x="102411" y="17588"/>
                </a:cubicBezTo>
                <a:cubicBezTo>
                  <a:pt x="90694" y="5872"/>
                  <a:pt x="75355" y="0"/>
                  <a:pt x="60000" y="0"/>
                </a:cubicBezTo>
                <a:close/>
              </a:path>
            </a:pathLst>
          </a:custGeom>
          <a:noFill/>
          <a:ln>
            <a:noFill/>
          </a:ln>
        </p:spPr>
      </p:pic>
      <p:pic>
        <p:nvPicPr>
          <p:cNvPr id="222" name="Google Shape;222;p31"/>
          <p:cNvPicPr preferRelativeResize="0"/>
          <p:nvPr/>
        </p:nvPicPr>
        <p:blipFill rotWithShape="1">
          <a:blip r:embed="rId9">
            <a:alphaModFix/>
          </a:blip>
          <a:srcRect b="0" l="0" r="0" t="0"/>
          <a:stretch/>
        </p:blipFill>
        <p:spPr>
          <a:xfrm>
            <a:off x="7223679" y="1314443"/>
            <a:ext cx="914400" cy="9144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694"/>
                  <a:pt x="17588" y="102411"/>
                </a:cubicBezTo>
                <a:cubicBezTo>
                  <a:pt x="29305" y="114127"/>
                  <a:pt x="44644" y="120000"/>
                  <a:pt x="60000" y="120000"/>
                </a:cubicBezTo>
                <a:cubicBezTo>
                  <a:pt x="75355" y="120000"/>
                  <a:pt x="90694" y="114127"/>
                  <a:pt x="102411" y="102411"/>
                </a:cubicBezTo>
                <a:cubicBezTo>
                  <a:pt x="114127" y="90694"/>
                  <a:pt x="120000" y="75355"/>
                  <a:pt x="120000" y="60000"/>
                </a:cubicBezTo>
                <a:cubicBezTo>
                  <a:pt x="120000" y="44644"/>
                  <a:pt x="114127" y="29305"/>
                  <a:pt x="102411" y="17588"/>
                </a:cubicBezTo>
                <a:cubicBezTo>
                  <a:pt x="90694" y="5872"/>
                  <a:pt x="75355" y="0"/>
                  <a:pt x="60000" y="0"/>
                </a:cubicBezTo>
                <a:close/>
              </a:path>
            </a:pathLst>
          </a:custGeom>
          <a:noFill/>
          <a:ln>
            <a:noFill/>
          </a:ln>
        </p:spPr>
      </p:pic>
      <p:sp>
        <p:nvSpPr>
          <p:cNvPr id="223" name="Google Shape;223;p31"/>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amazing teaching staff!</a:t>
            </a:r>
            <a:endParaRPr/>
          </a:p>
        </p:txBody>
      </p:sp>
      <p:sp>
        <p:nvSpPr>
          <p:cNvPr id="224" name="Google Shape;224;p31"/>
          <p:cNvSpPr txBox="1"/>
          <p:nvPr/>
        </p:nvSpPr>
        <p:spPr>
          <a:xfrm>
            <a:off x="502925" y="2287700"/>
            <a:ext cx="19611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35353"/>
                </a:solidFill>
                <a:latin typeface="Karla"/>
                <a:ea typeface="Karla"/>
                <a:cs typeface="Karla"/>
                <a:sym typeface="Karla"/>
              </a:rPr>
              <a:t>Brenda Zhang</a:t>
            </a:r>
            <a:endParaRPr>
              <a:solidFill>
                <a:srgbClr val="535353"/>
              </a:solidFill>
              <a:latin typeface="Karla"/>
              <a:ea typeface="Karla"/>
              <a:cs typeface="Karla"/>
              <a:sym typeface="Karla"/>
            </a:endParaRPr>
          </a:p>
        </p:txBody>
      </p:sp>
      <p:sp>
        <p:nvSpPr>
          <p:cNvPr id="225" name="Google Shape;225;p31"/>
          <p:cNvSpPr txBox="1"/>
          <p:nvPr/>
        </p:nvSpPr>
        <p:spPr>
          <a:xfrm>
            <a:off x="2562425" y="2287700"/>
            <a:ext cx="19569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2"/>
                </a:solidFill>
                <a:latin typeface="Karla"/>
                <a:ea typeface="Karla"/>
                <a:cs typeface="Karla"/>
                <a:sym typeface="Karla"/>
              </a:rPr>
              <a:t>Diana Fan</a:t>
            </a:r>
            <a:endParaRPr>
              <a:solidFill>
                <a:schemeClr val="lt2"/>
              </a:solidFill>
              <a:latin typeface="Karla"/>
              <a:ea typeface="Karla"/>
              <a:cs typeface="Karla"/>
              <a:sym typeface="Karla"/>
            </a:endParaRPr>
          </a:p>
          <a:p>
            <a:pPr indent="0" lvl="0" marL="0" rtl="0" algn="ctr">
              <a:spcBef>
                <a:spcPts val="0"/>
              </a:spcBef>
              <a:spcAft>
                <a:spcPts val="0"/>
              </a:spcAft>
              <a:buNone/>
            </a:pPr>
            <a:r>
              <a:t/>
            </a:r>
            <a:endParaRPr>
              <a:solidFill>
                <a:srgbClr val="535353"/>
              </a:solidFill>
              <a:latin typeface="Karla"/>
              <a:ea typeface="Karla"/>
              <a:cs typeface="Karla"/>
              <a:sym typeface="Karla"/>
            </a:endParaRPr>
          </a:p>
        </p:txBody>
      </p:sp>
      <p:sp>
        <p:nvSpPr>
          <p:cNvPr id="226" name="Google Shape;226;p31"/>
          <p:cNvSpPr txBox="1"/>
          <p:nvPr/>
        </p:nvSpPr>
        <p:spPr>
          <a:xfrm>
            <a:off x="4624150" y="2287700"/>
            <a:ext cx="19569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Karla"/>
                <a:ea typeface="Karla"/>
                <a:cs typeface="Karla"/>
                <a:sym typeface="Karla"/>
              </a:rPr>
              <a:t>Heidi Dong</a:t>
            </a:r>
            <a:endParaRPr>
              <a:solidFill>
                <a:srgbClr val="535353"/>
              </a:solidFill>
              <a:latin typeface="Karla"/>
              <a:ea typeface="Karla"/>
              <a:cs typeface="Karla"/>
              <a:sym typeface="Karla"/>
            </a:endParaRPr>
          </a:p>
        </p:txBody>
      </p:sp>
      <p:sp>
        <p:nvSpPr>
          <p:cNvPr id="227" name="Google Shape;227;p31"/>
          <p:cNvSpPr txBox="1"/>
          <p:nvPr/>
        </p:nvSpPr>
        <p:spPr>
          <a:xfrm>
            <a:off x="6685875" y="2287700"/>
            <a:ext cx="19611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Karla"/>
                <a:ea typeface="Karla"/>
                <a:cs typeface="Karla"/>
                <a:sym typeface="Karla"/>
              </a:rPr>
              <a:t>Jessica Chen</a:t>
            </a:r>
            <a:endParaRPr>
              <a:solidFill>
                <a:srgbClr val="535353"/>
              </a:solidFill>
              <a:latin typeface="Karla"/>
              <a:ea typeface="Karla"/>
              <a:cs typeface="Karla"/>
              <a:sym typeface="Karla"/>
            </a:endParaRPr>
          </a:p>
        </p:txBody>
      </p:sp>
      <p:sp>
        <p:nvSpPr>
          <p:cNvPr id="228" name="Google Shape;228;p31"/>
          <p:cNvSpPr txBox="1"/>
          <p:nvPr/>
        </p:nvSpPr>
        <p:spPr>
          <a:xfrm>
            <a:off x="499975" y="3888000"/>
            <a:ext cx="19611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Karla"/>
                <a:ea typeface="Karla"/>
                <a:cs typeface="Karla"/>
                <a:sym typeface="Karla"/>
              </a:rPr>
              <a:t>Jessie Mindel</a:t>
            </a:r>
            <a:endParaRPr>
              <a:solidFill>
                <a:srgbClr val="535353"/>
              </a:solidFill>
              <a:latin typeface="Karla"/>
              <a:ea typeface="Karla"/>
              <a:cs typeface="Karla"/>
              <a:sym typeface="Karla"/>
            </a:endParaRPr>
          </a:p>
        </p:txBody>
      </p:sp>
      <p:sp>
        <p:nvSpPr>
          <p:cNvPr id="229" name="Google Shape;229;p31"/>
          <p:cNvSpPr txBox="1"/>
          <p:nvPr/>
        </p:nvSpPr>
        <p:spPr>
          <a:xfrm>
            <a:off x="2559475" y="3888000"/>
            <a:ext cx="19569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Karla"/>
                <a:ea typeface="Karla"/>
                <a:cs typeface="Karla"/>
                <a:sym typeface="Karla"/>
              </a:rPr>
              <a:t>Linus Lee</a:t>
            </a:r>
            <a:endParaRPr sz="1000">
              <a:solidFill>
                <a:schemeClr val="dk1"/>
              </a:solidFill>
              <a:latin typeface="Roboto"/>
              <a:ea typeface="Roboto"/>
              <a:cs typeface="Roboto"/>
              <a:sym typeface="Roboto"/>
            </a:endParaRPr>
          </a:p>
          <a:p>
            <a:pPr indent="0" lvl="0" marL="0" rtl="0" algn="ctr">
              <a:spcBef>
                <a:spcPts val="0"/>
              </a:spcBef>
              <a:spcAft>
                <a:spcPts val="0"/>
              </a:spcAft>
              <a:buNone/>
            </a:pPr>
            <a:r>
              <a:t/>
            </a:r>
            <a:endParaRPr>
              <a:solidFill>
                <a:srgbClr val="535353"/>
              </a:solidFill>
              <a:latin typeface="Karla"/>
              <a:ea typeface="Karla"/>
              <a:cs typeface="Karla"/>
              <a:sym typeface="Karla"/>
            </a:endParaRPr>
          </a:p>
        </p:txBody>
      </p:sp>
      <p:sp>
        <p:nvSpPr>
          <p:cNvPr id="230" name="Google Shape;230;p31"/>
          <p:cNvSpPr txBox="1"/>
          <p:nvPr/>
        </p:nvSpPr>
        <p:spPr>
          <a:xfrm>
            <a:off x="4621200" y="3888000"/>
            <a:ext cx="19569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Karla"/>
                <a:ea typeface="Karla"/>
                <a:cs typeface="Karla"/>
                <a:sym typeface="Karla"/>
              </a:rPr>
              <a:t>Nicole Chen</a:t>
            </a:r>
            <a:endParaRPr>
              <a:solidFill>
                <a:srgbClr val="535353"/>
              </a:solidFill>
              <a:latin typeface="Karla"/>
              <a:ea typeface="Karla"/>
              <a:cs typeface="Karla"/>
              <a:sym typeface="Karla"/>
            </a:endParaRPr>
          </a:p>
        </p:txBody>
      </p:sp>
      <p:sp>
        <p:nvSpPr>
          <p:cNvPr id="231" name="Google Shape;231;p31"/>
          <p:cNvSpPr txBox="1"/>
          <p:nvPr/>
        </p:nvSpPr>
        <p:spPr>
          <a:xfrm>
            <a:off x="6682925" y="3888000"/>
            <a:ext cx="1961100" cy="3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Karla"/>
                <a:ea typeface="Karla"/>
                <a:cs typeface="Karla"/>
                <a:sym typeface="Karla"/>
              </a:rPr>
              <a:t>Steven Singorahardjo</a:t>
            </a:r>
            <a:endParaRPr>
              <a:solidFill>
                <a:srgbClr val="535353"/>
              </a:solidFill>
              <a:latin typeface="Karla"/>
              <a:ea typeface="Karla"/>
              <a:cs typeface="Karla"/>
              <a:sym typeface="Karla"/>
            </a:endParaRPr>
          </a:p>
        </p:txBody>
      </p:sp>
      <p:pic>
        <p:nvPicPr>
          <p:cNvPr id="232" name="Google Shape;232;p31"/>
          <p:cNvPicPr preferRelativeResize="0"/>
          <p:nvPr/>
        </p:nvPicPr>
        <p:blipFill>
          <a:blip r:embed="rId10">
            <a:alphaModFix/>
          </a:blip>
          <a:stretch>
            <a:fillRect/>
          </a:stretch>
        </p:blipFill>
        <p:spPr>
          <a:xfrm>
            <a:off x="1023313" y="1314450"/>
            <a:ext cx="914400" cy="914400"/>
          </a:xfrm>
          <a:prstGeom prst="ellips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2"/>
          <p:cNvPicPr preferRelativeResize="0"/>
          <p:nvPr/>
        </p:nvPicPr>
        <p:blipFill>
          <a:blip r:embed="rId3">
            <a:alphaModFix amt="40000"/>
          </a:blip>
          <a:stretch>
            <a:fillRect/>
          </a:stretch>
        </p:blipFill>
        <p:spPr>
          <a:xfrm>
            <a:off x="457200" y="455375"/>
            <a:ext cx="8229601" cy="4347052"/>
          </a:xfrm>
          <a:prstGeom prst="rect">
            <a:avLst/>
          </a:prstGeom>
          <a:noFill/>
          <a:ln>
            <a:noFill/>
          </a:ln>
        </p:spPr>
      </p:pic>
      <p:pic>
        <p:nvPicPr>
          <p:cNvPr id="238" name="Google Shape;238;p32"/>
          <p:cNvPicPr preferRelativeResize="0"/>
          <p:nvPr/>
        </p:nvPicPr>
        <p:blipFill rotWithShape="1">
          <a:blip r:embed="rId4">
            <a:alphaModFix/>
          </a:blip>
          <a:srcRect b="0" l="0" r="0" t="0"/>
          <a:stretch/>
        </p:blipFill>
        <p:spPr>
          <a:xfrm>
            <a:off x="7101870" y="2283213"/>
            <a:ext cx="183000" cy="1830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694"/>
                  <a:pt x="17588" y="102411"/>
                </a:cubicBezTo>
                <a:cubicBezTo>
                  <a:pt x="29305" y="114127"/>
                  <a:pt x="44644" y="120000"/>
                  <a:pt x="60000" y="120000"/>
                </a:cubicBezTo>
                <a:cubicBezTo>
                  <a:pt x="75355" y="120000"/>
                  <a:pt x="90694" y="114127"/>
                  <a:pt x="102411" y="102411"/>
                </a:cubicBezTo>
                <a:cubicBezTo>
                  <a:pt x="114127" y="90694"/>
                  <a:pt x="120000" y="75355"/>
                  <a:pt x="120000" y="60000"/>
                </a:cubicBezTo>
                <a:cubicBezTo>
                  <a:pt x="120000" y="44644"/>
                  <a:pt x="114127" y="29305"/>
                  <a:pt x="102411" y="17588"/>
                </a:cubicBezTo>
                <a:cubicBezTo>
                  <a:pt x="90694" y="5872"/>
                  <a:pt x="75355" y="0"/>
                  <a:pt x="60000" y="0"/>
                </a:cubicBezTo>
                <a:close/>
              </a:path>
            </a:pathLst>
          </a:custGeom>
          <a:noFill/>
          <a:ln cap="flat" cmpd="sng" w="9525">
            <a:solidFill>
              <a:srgbClr val="F3F3F3"/>
            </a:solidFill>
            <a:prstDash val="solid"/>
            <a:round/>
            <a:headEnd len="sm" w="sm" type="none"/>
            <a:tailEnd len="sm" w="sm" type="none"/>
          </a:ln>
          <a:effectLst>
            <a:outerShdw blurRad="57150" rotWithShape="0" algn="bl" dir="5400000" dist="9525">
              <a:srgbClr val="000000">
                <a:alpha val="50000"/>
              </a:srgbClr>
            </a:outerShdw>
          </a:effectLst>
        </p:spPr>
      </p:pic>
      <p:pic>
        <p:nvPicPr>
          <p:cNvPr id="239" name="Google Shape;239;p32"/>
          <p:cNvPicPr preferRelativeResize="0"/>
          <p:nvPr/>
        </p:nvPicPr>
        <p:blipFill rotWithShape="1">
          <a:blip r:embed="rId5">
            <a:alphaModFix/>
          </a:blip>
          <a:srcRect b="0" l="0" r="0" t="0"/>
          <a:stretch/>
        </p:blipFill>
        <p:spPr>
          <a:xfrm>
            <a:off x="7318199" y="2283225"/>
            <a:ext cx="183000" cy="1830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733"/>
                  <a:pt x="17588" y="102450"/>
                </a:cubicBezTo>
                <a:cubicBezTo>
                  <a:pt x="29305" y="114172"/>
                  <a:pt x="44644" y="120000"/>
                  <a:pt x="60000" y="120000"/>
                </a:cubicBezTo>
                <a:cubicBezTo>
                  <a:pt x="75355" y="120000"/>
                  <a:pt x="90733" y="114172"/>
                  <a:pt x="102450" y="102450"/>
                </a:cubicBezTo>
                <a:cubicBezTo>
                  <a:pt x="114172" y="90733"/>
                  <a:pt x="120000" y="75355"/>
                  <a:pt x="120000" y="60000"/>
                </a:cubicBezTo>
                <a:cubicBezTo>
                  <a:pt x="120000" y="44644"/>
                  <a:pt x="114172" y="29305"/>
                  <a:pt x="102450" y="17588"/>
                </a:cubicBezTo>
                <a:cubicBezTo>
                  <a:pt x="90733" y="5872"/>
                  <a:pt x="75355" y="0"/>
                  <a:pt x="60000" y="0"/>
                </a:cubicBezTo>
                <a:close/>
              </a:path>
            </a:pathLst>
          </a:custGeom>
          <a:noFill/>
          <a:ln cap="flat" cmpd="sng" w="9525">
            <a:solidFill>
              <a:srgbClr val="F3F3F3"/>
            </a:solidFill>
            <a:prstDash val="solid"/>
            <a:round/>
            <a:headEnd len="sm" w="sm" type="none"/>
            <a:tailEnd len="sm" w="sm" type="none"/>
          </a:ln>
          <a:effectLst>
            <a:outerShdw blurRad="57150" rotWithShape="0" algn="bl" dir="5400000" dist="9525">
              <a:srgbClr val="000000">
                <a:alpha val="50000"/>
              </a:srgbClr>
            </a:outerShdw>
          </a:effectLst>
        </p:spPr>
      </p:pic>
      <p:pic>
        <p:nvPicPr>
          <p:cNvPr id="240" name="Google Shape;240;p32"/>
          <p:cNvPicPr preferRelativeResize="0"/>
          <p:nvPr/>
        </p:nvPicPr>
        <p:blipFill rotWithShape="1">
          <a:blip r:embed="rId6">
            <a:alphaModFix/>
          </a:blip>
          <a:srcRect b="0" l="0" r="0" t="0"/>
          <a:stretch/>
        </p:blipFill>
        <p:spPr>
          <a:xfrm>
            <a:off x="2329950" y="2012887"/>
            <a:ext cx="183000" cy="1830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733"/>
                  <a:pt x="17588" y="102450"/>
                </a:cubicBezTo>
                <a:cubicBezTo>
                  <a:pt x="29305" y="114172"/>
                  <a:pt x="44644" y="120000"/>
                  <a:pt x="60000" y="120000"/>
                </a:cubicBezTo>
                <a:cubicBezTo>
                  <a:pt x="75355" y="120000"/>
                  <a:pt x="90733" y="114172"/>
                  <a:pt x="102450" y="102450"/>
                </a:cubicBezTo>
                <a:cubicBezTo>
                  <a:pt x="114172" y="90733"/>
                  <a:pt x="120000" y="75355"/>
                  <a:pt x="120000" y="60000"/>
                </a:cubicBezTo>
                <a:cubicBezTo>
                  <a:pt x="120000" y="44644"/>
                  <a:pt x="114172" y="29305"/>
                  <a:pt x="102450" y="17588"/>
                </a:cubicBezTo>
                <a:cubicBezTo>
                  <a:pt x="90733" y="5872"/>
                  <a:pt x="75355" y="0"/>
                  <a:pt x="60000" y="0"/>
                </a:cubicBezTo>
                <a:close/>
              </a:path>
            </a:pathLst>
          </a:custGeom>
          <a:noFill/>
          <a:ln cap="flat" cmpd="sng" w="9525">
            <a:solidFill>
              <a:srgbClr val="F3F3F3"/>
            </a:solidFill>
            <a:prstDash val="solid"/>
            <a:round/>
            <a:headEnd len="sm" w="sm" type="none"/>
            <a:tailEnd len="sm" w="sm" type="none"/>
          </a:ln>
          <a:effectLst>
            <a:outerShdw blurRad="57150" rotWithShape="0" algn="bl" dir="5400000" dist="9525">
              <a:srgbClr val="000000">
                <a:alpha val="50000"/>
              </a:srgbClr>
            </a:outerShdw>
          </a:effectLst>
        </p:spPr>
      </p:pic>
      <p:pic>
        <p:nvPicPr>
          <p:cNvPr id="241" name="Google Shape;241;p32"/>
          <p:cNvPicPr preferRelativeResize="0"/>
          <p:nvPr/>
        </p:nvPicPr>
        <p:blipFill rotWithShape="1">
          <a:blip r:embed="rId7">
            <a:alphaModFix/>
          </a:blip>
          <a:srcRect b="0" l="0" r="0" t="0"/>
          <a:stretch/>
        </p:blipFill>
        <p:spPr>
          <a:xfrm>
            <a:off x="6978498" y="2480250"/>
            <a:ext cx="183000" cy="1830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733"/>
                  <a:pt x="17588" y="102450"/>
                </a:cubicBezTo>
                <a:cubicBezTo>
                  <a:pt x="29305" y="114172"/>
                  <a:pt x="44644" y="120000"/>
                  <a:pt x="60000" y="120000"/>
                </a:cubicBezTo>
                <a:cubicBezTo>
                  <a:pt x="75355" y="120000"/>
                  <a:pt x="90733" y="114172"/>
                  <a:pt x="102450" y="102450"/>
                </a:cubicBezTo>
                <a:cubicBezTo>
                  <a:pt x="114172" y="90733"/>
                  <a:pt x="120000" y="75355"/>
                  <a:pt x="120000" y="60000"/>
                </a:cubicBezTo>
                <a:cubicBezTo>
                  <a:pt x="120000" y="44644"/>
                  <a:pt x="114172" y="29305"/>
                  <a:pt x="102450" y="17588"/>
                </a:cubicBezTo>
                <a:cubicBezTo>
                  <a:pt x="90733" y="5872"/>
                  <a:pt x="75355" y="0"/>
                  <a:pt x="60000" y="0"/>
                </a:cubicBezTo>
                <a:close/>
              </a:path>
            </a:pathLst>
          </a:custGeom>
          <a:noFill/>
          <a:ln cap="flat" cmpd="sng" w="9525">
            <a:solidFill>
              <a:srgbClr val="F3F3F3"/>
            </a:solidFill>
            <a:prstDash val="solid"/>
            <a:round/>
            <a:headEnd len="sm" w="sm" type="none"/>
            <a:tailEnd len="sm" w="sm" type="none"/>
          </a:ln>
          <a:effectLst>
            <a:outerShdw blurRad="57150" rotWithShape="0" algn="bl" dir="5400000" dist="9525">
              <a:srgbClr val="000000">
                <a:alpha val="50000"/>
              </a:srgbClr>
            </a:outerShdw>
          </a:effectLst>
        </p:spPr>
      </p:pic>
      <p:pic>
        <p:nvPicPr>
          <p:cNvPr id="242" name="Google Shape;242;p32"/>
          <p:cNvPicPr preferRelativeResize="0"/>
          <p:nvPr/>
        </p:nvPicPr>
        <p:blipFill rotWithShape="1">
          <a:blip r:embed="rId8">
            <a:alphaModFix/>
          </a:blip>
          <a:srcRect b="0" l="0" r="0" t="0"/>
          <a:stretch/>
        </p:blipFill>
        <p:spPr>
          <a:xfrm>
            <a:off x="1352563" y="2345537"/>
            <a:ext cx="183000" cy="183000"/>
          </a:xfrm>
          <a:custGeom>
            <a:rect b="b" l="l" r="r" t="t"/>
            <a:pathLst>
              <a:path extrusionOk="0" h="120000" w="120000">
                <a:moveTo>
                  <a:pt x="60000" y="0"/>
                </a:moveTo>
                <a:cubicBezTo>
                  <a:pt x="44644" y="0"/>
                  <a:pt x="29305" y="5873"/>
                  <a:pt x="17588" y="17590"/>
                </a:cubicBezTo>
                <a:cubicBezTo>
                  <a:pt x="5872" y="29308"/>
                  <a:pt x="0" y="44649"/>
                  <a:pt x="0" y="60002"/>
                </a:cubicBezTo>
                <a:cubicBezTo>
                  <a:pt x="0" y="75361"/>
                  <a:pt x="5872" y="90703"/>
                  <a:pt x="17588" y="102420"/>
                </a:cubicBezTo>
                <a:cubicBezTo>
                  <a:pt x="41016" y="125855"/>
                  <a:pt x="78983" y="125855"/>
                  <a:pt x="102411" y="102420"/>
                </a:cubicBezTo>
                <a:cubicBezTo>
                  <a:pt x="114127" y="90703"/>
                  <a:pt x="120000" y="75361"/>
                  <a:pt x="120000" y="60002"/>
                </a:cubicBezTo>
                <a:cubicBezTo>
                  <a:pt x="120000" y="44649"/>
                  <a:pt x="114127" y="29308"/>
                  <a:pt x="102411" y="17590"/>
                </a:cubicBezTo>
                <a:cubicBezTo>
                  <a:pt x="90694" y="5873"/>
                  <a:pt x="75355" y="0"/>
                  <a:pt x="60000" y="0"/>
                </a:cubicBezTo>
                <a:close/>
              </a:path>
            </a:pathLst>
          </a:custGeom>
          <a:noFill/>
          <a:ln cap="flat" cmpd="sng" w="9525">
            <a:solidFill>
              <a:srgbClr val="F3F3F3"/>
            </a:solidFill>
            <a:prstDash val="solid"/>
            <a:round/>
            <a:headEnd len="sm" w="sm" type="none"/>
            <a:tailEnd len="sm" w="sm" type="none"/>
          </a:ln>
          <a:effectLst>
            <a:outerShdw blurRad="57150" rotWithShape="0" algn="bl" dir="5400000" dist="9525">
              <a:srgbClr val="000000">
                <a:alpha val="50000"/>
              </a:srgbClr>
            </a:outerShdw>
          </a:effectLst>
        </p:spPr>
      </p:pic>
      <p:pic>
        <p:nvPicPr>
          <p:cNvPr id="243" name="Google Shape;243;p32"/>
          <p:cNvPicPr preferRelativeResize="0"/>
          <p:nvPr/>
        </p:nvPicPr>
        <p:blipFill rotWithShape="1">
          <a:blip r:embed="rId9">
            <a:alphaModFix/>
          </a:blip>
          <a:srcRect b="0" l="0" r="0" t="0"/>
          <a:stretch/>
        </p:blipFill>
        <p:spPr>
          <a:xfrm>
            <a:off x="1246783" y="2157763"/>
            <a:ext cx="183000" cy="1830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694"/>
                  <a:pt x="17588" y="102411"/>
                </a:cubicBezTo>
                <a:cubicBezTo>
                  <a:pt x="29305" y="114127"/>
                  <a:pt x="44644" y="120000"/>
                  <a:pt x="60000" y="120000"/>
                </a:cubicBezTo>
                <a:cubicBezTo>
                  <a:pt x="75355" y="120000"/>
                  <a:pt x="90694" y="114127"/>
                  <a:pt x="102411" y="102411"/>
                </a:cubicBezTo>
                <a:cubicBezTo>
                  <a:pt x="114127" y="90694"/>
                  <a:pt x="120000" y="75355"/>
                  <a:pt x="120000" y="60000"/>
                </a:cubicBezTo>
                <a:cubicBezTo>
                  <a:pt x="120000" y="44644"/>
                  <a:pt x="114127" y="29305"/>
                  <a:pt x="102411" y="17588"/>
                </a:cubicBezTo>
                <a:cubicBezTo>
                  <a:pt x="90694" y="5872"/>
                  <a:pt x="75355" y="0"/>
                  <a:pt x="60000" y="0"/>
                </a:cubicBezTo>
                <a:close/>
              </a:path>
            </a:pathLst>
          </a:custGeom>
          <a:noFill/>
          <a:ln cap="flat" cmpd="sng" w="9525">
            <a:solidFill>
              <a:srgbClr val="F3F3F3"/>
            </a:solidFill>
            <a:prstDash val="solid"/>
            <a:round/>
            <a:headEnd len="sm" w="sm" type="none"/>
            <a:tailEnd len="sm" w="sm" type="none"/>
          </a:ln>
          <a:effectLst>
            <a:outerShdw blurRad="57150" rotWithShape="0" algn="bl" dir="5400000" dist="9525">
              <a:srgbClr val="000000">
                <a:alpha val="50000"/>
              </a:srgbClr>
            </a:outerShdw>
          </a:effectLst>
        </p:spPr>
      </p:pic>
      <p:pic>
        <p:nvPicPr>
          <p:cNvPr id="244" name="Google Shape;244;p32"/>
          <p:cNvPicPr preferRelativeResize="0"/>
          <p:nvPr/>
        </p:nvPicPr>
        <p:blipFill rotWithShape="1">
          <a:blip r:embed="rId10">
            <a:alphaModFix/>
          </a:blip>
          <a:srcRect b="0" l="0" r="0" t="0"/>
          <a:stretch/>
        </p:blipFill>
        <p:spPr>
          <a:xfrm>
            <a:off x="1458370" y="2157763"/>
            <a:ext cx="183000" cy="1830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694"/>
                  <a:pt x="17588" y="102411"/>
                </a:cubicBezTo>
                <a:cubicBezTo>
                  <a:pt x="29305" y="114127"/>
                  <a:pt x="44644" y="120000"/>
                  <a:pt x="60000" y="120000"/>
                </a:cubicBezTo>
                <a:cubicBezTo>
                  <a:pt x="75355" y="120000"/>
                  <a:pt x="90694" y="114127"/>
                  <a:pt x="102411" y="102411"/>
                </a:cubicBezTo>
                <a:cubicBezTo>
                  <a:pt x="114127" y="90694"/>
                  <a:pt x="120000" y="75355"/>
                  <a:pt x="120000" y="60000"/>
                </a:cubicBezTo>
                <a:cubicBezTo>
                  <a:pt x="120000" y="44644"/>
                  <a:pt x="114127" y="29305"/>
                  <a:pt x="102411" y="17588"/>
                </a:cubicBezTo>
                <a:cubicBezTo>
                  <a:pt x="90694" y="5872"/>
                  <a:pt x="75355" y="0"/>
                  <a:pt x="60000" y="0"/>
                </a:cubicBezTo>
                <a:close/>
              </a:path>
            </a:pathLst>
          </a:custGeom>
          <a:noFill/>
          <a:ln cap="flat" cmpd="sng" w="9525">
            <a:solidFill>
              <a:srgbClr val="F3F3F3"/>
            </a:solidFill>
            <a:prstDash val="solid"/>
            <a:round/>
            <a:headEnd len="sm" w="sm" type="none"/>
            <a:tailEnd len="sm" w="sm" type="none"/>
          </a:ln>
          <a:effectLst>
            <a:outerShdw blurRad="57150" rotWithShape="0" algn="bl" dir="5400000" dist="9525">
              <a:srgbClr val="000000">
                <a:alpha val="50000"/>
              </a:srgbClr>
            </a:outerShdw>
          </a:effectLst>
        </p:spPr>
      </p:pic>
      <p:pic>
        <p:nvPicPr>
          <p:cNvPr id="245" name="Google Shape;245;p32"/>
          <p:cNvPicPr preferRelativeResize="0"/>
          <p:nvPr/>
        </p:nvPicPr>
        <p:blipFill rotWithShape="1">
          <a:blip r:embed="rId11">
            <a:alphaModFix/>
          </a:blip>
          <a:srcRect b="0" l="0" r="0" t="0"/>
          <a:stretch/>
        </p:blipFill>
        <p:spPr>
          <a:xfrm>
            <a:off x="1669938" y="2157787"/>
            <a:ext cx="183000" cy="1830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733"/>
                  <a:pt x="17588" y="102450"/>
                </a:cubicBezTo>
                <a:cubicBezTo>
                  <a:pt x="29305" y="114172"/>
                  <a:pt x="44644" y="120000"/>
                  <a:pt x="60000" y="120000"/>
                </a:cubicBezTo>
                <a:cubicBezTo>
                  <a:pt x="75355" y="120000"/>
                  <a:pt x="90733" y="114172"/>
                  <a:pt x="102450" y="102450"/>
                </a:cubicBezTo>
                <a:cubicBezTo>
                  <a:pt x="114172" y="90733"/>
                  <a:pt x="120000" y="75355"/>
                  <a:pt x="120000" y="60000"/>
                </a:cubicBezTo>
                <a:cubicBezTo>
                  <a:pt x="120000" y="44644"/>
                  <a:pt x="114172" y="29305"/>
                  <a:pt x="102450" y="17588"/>
                </a:cubicBezTo>
                <a:cubicBezTo>
                  <a:pt x="90733" y="5872"/>
                  <a:pt x="75355" y="0"/>
                  <a:pt x="60000" y="0"/>
                </a:cubicBezTo>
                <a:close/>
              </a:path>
            </a:pathLst>
          </a:custGeom>
          <a:noFill/>
          <a:ln cap="flat" cmpd="sng" w="9525">
            <a:solidFill>
              <a:srgbClr val="F3F3F3"/>
            </a:solidFill>
            <a:prstDash val="solid"/>
            <a:round/>
            <a:headEnd len="sm" w="sm" type="none"/>
            <a:tailEnd len="sm" w="sm" type="none"/>
          </a:ln>
          <a:effectLst>
            <a:outerShdw blurRad="57150" rotWithShape="0" algn="bl" dir="5400000" dist="9525">
              <a:srgbClr val="000000">
                <a:alpha val="50000"/>
              </a:srgbClr>
            </a:outerShdw>
          </a:effectLst>
        </p:spPr>
      </p:pic>
      <p:pic>
        <p:nvPicPr>
          <p:cNvPr id="246" name="Google Shape;246;p32"/>
          <p:cNvPicPr preferRelativeResize="0"/>
          <p:nvPr/>
        </p:nvPicPr>
        <p:blipFill rotWithShape="1">
          <a:blip r:embed="rId12">
            <a:alphaModFix/>
          </a:blip>
          <a:srcRect b="0" l="0" r="0" t="0"/>
          <a:stretch/>
        </p:blipFill>
        <p:spPr>
          <a:xfrm>
            <a:off x="1564138" y="2345537"/>
            <a:ext cx="183000" cy="183000"/>
          </a:xfrm>
          <a:custGeom>
            <a:rect b="b" l="l" r="r" t="t"/>
            <a:pathLst>
              <a:path extrusionOk="0" h="120000" w="120000">
                <a:moveTo>
                  <a:pt x="60000" y="0"/>
                </a:moveTo>
                <a:cubicBezTo>
                  <a:pt x="44644" y="0"/>
                  <a:pt x="29305" y="5873"/>
                  <a:pt x="17588" y="17590"/>
                </a:cubicBezTo>
                <a:cubicBezTo>
                  <a:pt x="5872" y="29308"/>
                  <a:pt x="0" y="44649"/>
                  <a:pt x="0" y="60002"/>
                </a:cubicBezTo>
                <a:cubicBezTo>
                  <a:pt x="0" y="75361"/>
                  <a:pt x="5872" y="90703"/>
                  <a:pt x="17588" y="102420"/>
                </a:cubicBezTo>
                <a:cubicBezTo>
                  <a:pt x="41016" y="125855"/>
                  <a:pt x="78983" y="125855"/>
                  <a:pt x="102411" y="102420"/>
                </a:cubicBezTo>
                <a:cubicBezTo>
                  <a:pt x="114127" y="90703"/>
                  <a:pt x="120000" y="75361"/>
                  <a:pt x="120000" y="60002"/>
                </a:cubicBezTo>
                <a:cubicBezTo>
                  <a:pt x="120000" y="44649"/>
                  <a:pt x="114127" y="29308"/>
                  <a:pt x="102411" y="17590"/>
                </a:cubicBezTo>
                <a:cubicBezTo>
                  <a:pt x="90694" y="5873"/>
                  <a:pt x="75355" y="0"/>
                  <a:pt x="60000" y="0"/>
                </a:cubicBezTo>
                <a:close/>
              </a:path>
            </a:pathLst>
          </a:custGeom>
          <a:noFill/>
          <a:ln cap="flat" cmpd="sng" w="9525">
            <a:solidFill>
              <a:srgbClr val="F3F3F3"/>
            </a:solidFill>
            <a:prstDash val="solid"/>
            <a:round/>
            <a:headEnd len="sm" w="sm" type="none"/>
            <a:tailEnd len="sm" w="sm" type="none"/>
          </a:ln>
          <a:effectLst>
            <a:outerShdw blurRad="57150" rotWithShape="0" algn="bl" dir="5400000" dist="9525">
              <a:srgbClr val="000000">
                <a:alpha val="50000"/>
              </a:srgbClr>
            </a:outerShdw>
          </a:effectLst>
        </p:spPr>
      </p:pic>
      <p:pic>
        <p:nvPicPr>
          <p:cNvPr id="247" name="Google Shape;247;p32"/>
          <p:cNvPicPr preferRelativeResize="0"/>
          <p:nvPr/>
        </p:nvPicPr>
        <p:blipFill rotWithShape="1">
          <a:blip r:embed="rId13">
            <a:alphaModFix/>
          </a:blip>
          <a:srcRect b="0" l="0" r="0" t="0"/>
          <a:stretch/>
        </p:blipFill>
        <p:spPr>
          <a:xfrm>
            <a:off x="7284883" y="3227938"/>
            <a:ext cx="183000" cy="1830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694"/>
                  <a:pt x="17588" y="102411"/>
                </a:cubicBezTo>
                <a:cubicBezTo>
                  <a:pt x="29305" y="114127"/>
                  <a:pt x="44644" y="120000"/>
                  <a:pt x="60000" y="120000"/>
                </a:cubicBezTo>
                <a:cubicBezTo>
                  <a:pt x="75355" y="120000"/>
                  <a:pt x="90694" y="114127"/>
                  <a:pt x="102411" y="102411"/>
                </a:cubicBezTo>
                <a:cubicBezTo>
                  <a:pt x="114127" y="90694"/>
                  <a:pt x="120000" y="75355"/>
                  <a:pt x="120000" y="60000"/>
                </a:cubicBezTo>
                <a:cubicBezTo>
                  <a:pt x="120000" y="44644"/>
                  <a:pt x="114127" y="29305"/>
                  <a:pt x="102411" y="17588"/>
                </a:cubicBezTo>
                <a:cubicBezTo>
                  <a:pt x="90694" y="5872"/>
                  <a:pt x="75355" y="0"/>
                  <a:pt x="60000" y="0"/>
                </a:cubicBezTo>
                <a:close/>
              </a:path>
            </a:pathLst>
          </a:custGeom>
          <a:noFill/>
          <a:ln cap="flat" cmpd="sng" w="9525">
            <a:solidFill>
              <a:srgbClr val="F3F3F3"/>
            </a:solidFill>
            <a:prstDash val="solid"/>
            <a:round/>
            <a:headEnd len="sm" w="sm" type="none"/>
            <a:tailEnd len="sm" w="sm" type="none"/>
          </a:ln>
          <a:effectLst>
            <a:outerShdw blurRad="57150" rotWithShape="0" algn="bl" dir="5400000" dist="9525">
              <a:srgbClr val="000000">
                <a:alpha val="50000"/>
              </a:srgbClr>
            </a:outerShdw>
          </a:effectLst>
        </p:spPr>
      </p:pic>
      <p:pic>
        <p:nvPicPr>
          <p:cNvPr id="248" name="Google Shape;248;p32"/>
          <p:cNvPicPr preferRelativeResize="0"/>
          <p:nvPr/>
        </p:nvPicPr>
        <p:blipFill rotWithShape="1">
          <a:blip r:embed="rId14">
            <a:alphaModFix/>
          </a:blip>
          <a:srcRect b="0" l="0" r="0" t="0"/>
          <a:stretch/>
        </p:blipFill>
        <p:spPr>
          <a:xfrm>
            <a:off x="1775725" y="2345537"/>
            <a:ext cx="183000" cy="183000"/>
          </a:xfrm>
          <a:custGeom>
            <a:rect b="b" l="l" r="r" t="t"/>
            <a:pathLst>
              <a:path extrusionOk="0" h="120000" w="120000">
                <a:moveTo>
                  <a:pt x="60000" y="0"/>
                </a:moveTo>
                <a:cubicBezTo>
                  <a:pt x="44644" y="0"/>
                  <a:pt x="29305" y="5872"/>
                  <a:pt x="17588" y="17588"/>
                </a:cubicBezTo>
                <a:cubicBezTo>
                  <a:pt x="5872" y="29305"/>
                  <a:pt x="0" y="44644"/>
                  <a:pt x="0" y="60000"/>
                </a:cubicBezTo>
                <a:cubicBezTo>
                  <a:pt x="0" y="75355"/>
                  <a:pt x="5872" y="90733"/>
                  <a:pt x="17588" y="102450"/>
                </a:cubicBezTo>
                <a:cubicBezTo>
                  <a:pt x="29305" y="114172"/>
                  <a:pt x="44644" y="120000"/>
                  <a:pt x="60000" y="120000"/>
                </a:cubicBezTo>
                <a:cubicBezTo>
                  <a:pt x="75355" y="120000"/>
                  <a:pt x="90733" y="114172"/>
                  <a:pt x="102450" y="102450"/>
                </a:cubicBezTo>
                <a:cubicBezTo>
                  <a:pt x="114172" y="90733"/>
                  <a:pt x="120000" y="75355"/>
                  <a:pt x="120000" y="60000"/>
                </a:cubicBezTo>
                <a:cubicBezTo>
                  <a:pt x="120000" y="44644"/>
                  <a:pt x="114172" y="29305"/>
                  <a:pt x="102450" y="17588"/>
                </a:cubicBezTo>
                <a:cubicBezTo>
                  <a:pt x="90733" y="5872"/>
                  <a:pt x="75355" y="0"/>
                  <a:pt x="60000" y="0"/>
                </a:cubicBezTo>
                <a:close/>
              </a:path>
            </a:pathLst>
          </a:custGeom>
          <a:noFill/>
          <a:ln cap="flat" cmpd="sng" w="9525">
            <a:solidFill>
              <a:srgbClr val="F3F3F3"/>
            </a:solidFill>
            <a:prstDash val="solid"/>
            <a:round/>
            <a:headEnd len="sm" w="sm" type="none"/>
            <a:tailEnd len="sm" w="sm" type="none"/>
          </a:ln>
          <a:effectLst>
            <a:outerShdw blurRad="57150" rotWithShape="0" algn="bl" dir="5400000" dist="9525">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Icebreaker</a:t>
            </a:r>
            <a:endParaRPr/>
          </a:p>
          <a:p>
            <a:pPr indent="0" lvl="0" marL="0" rtl="0" algn="ctr">
              <a:spcBef>
                <a:spcPts val="0"/>
              </a:spcBef>
              <a:spcAft>
                <a:spcPts val="0"/>
              </a:spcAft>
              <a:buNone/>
            </a:pPr>
            <a:r>
              <a:rPr b="0" lang="en"/>
              <a:t>Meet your groups!</a:t>
            </a:r>
            <a:endParaRPr b="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logistics</a:t>
            </a:r>
            <a:endParaRPr/>
          </a:p>
        </p:txBody>
      </p:sp>
      <p:sp>
        <p:nvSpPr>
          <p:cNvPr id="259" name="Google Shape;259;p34"/>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b="1" lang="en"/>
              <a:t>Monday</a:t>
            </a:r>
            <a:r>
              <a:rPr b="1" lang="en" sz="1600"/>
              <a:t> </a:t>
            </a:r>
            <a:r>
              <a:rPr b="1" lang="en"/>
              <a:t>7–8</a:t>
            </a:r>
            <a:r>
              <a:rPr b="1" lang="en" sz="1600"/>
              <a:t>:30pm &amp; </a:t>
            </a:r>
            <a:r>
              <a:rPr b="1" lang="en"/>
              <a:t>Wednesday</a:t>
            </a:r>
            <a:r>
              <a:rPr b="1" lang="en" sz="1600"/>
              <a:t> </a:t>
            </a:r>
            <a:r>
              <a:rPr b="1" lang="en"/>
              <a:t>7–</a:t>
            </a:r>
            <a:r>
              <a:rPr b="1" lang="en" sz="1600"/>
              <a:t>8pm @ 310 Jacobs</a:t>
            </a:r>
            <a:endParaRPr b="1" sz="1600"/>
          </a:p>
          <a:p>
            <a:pPr indent="0" lvl="0" marL="0" rtl="0" algn="l">
              <a:spcBef>
                <a:spcPts val="400"/>
              </a:spcBef>
              <a:spcAft>
                <a:spcPts val="0"/>
              </a:spcAft>
              <a:buClr>
                <a:schemeClr val="dk1"/>
              </a:buClr>
              <a:buSzPts val="1100"/>
              <a:buFont typeface="Arial"/>
              <a:buNone/>
            </a:pPr>
            <a:r>
              <a:t/>
            </a:r>
            <a:endParaRPr sz="1600"/>
          </a:p>
          <a:p>
            <a:pPr indent="0" lvl="0" marL="0" rtl="0" algn="l">
              <a:spcBef>
                <a:spcPts val="400"/>
              </a:spcBef>
              <a:spcAft>
                <a:spcPts val="0"/>
              </a:spcAft>
              <a:buClr>
                <a:schemeClr val="dk1"/>
              </a:buClr>
              <a:buSzPts val="1100"/>
              <a:buFont typeface="Arial"/>
              <a:buNone/>
            </a:pPr>
            <a:r>
              <a:rPr b="1" lang="en"/>
              <a:t>Monday</a:t>
            </a:r>
            <a:r>
              <a:rPr b="1" lang="en" sz="1600"/>
              <a:t>:</a:t>
            </a:r>
            <a:r>
              <a:rPr lang="en" sz="1600"/>
              <a:t> Lecture </a:t>
            </a:r>
            <a:r>
              <a:rPr b="1" i="1" lang="en">
                <a:solidFill>
                  <a:schemeClr val="lt2"/>
                </a:solidFill>
              </a:rPr>
              <a:t>(NOT OPTIONAL)</a:t>
            </a:r>
            <a:endParaRPr/>
          </a:p>
          <a:p>
            <a:pPr indent="0" lvl="0" marL="457200" rtl="0" algn="l">
              <a:spcBef>
                <a:spcPts val="400"/>
              </a:spcBef>
              <a:spcAft>
                <a:spcPts val="0"/>
              </a:spcAft>
              <a:buClr>
                <a:schemeClr val="dk1"/>
              </a:buClr>
              <a:buSzPts val="1100"/>
              <a:buFont typeface="Arial"/>
              <a:buNone/>
            </a:pPr>
            <a:r>
              <a:rPr lang="en" sz="1600"/>
              <a:t>(Mostly) split into a design and a programming lecture</a:t>
            </a:r>
            <a:endParaRPr sz="1600"/>
          </a:p>
          <a:p>
            <a:pPr indent="0" lvl="0" marL="0" rtl="0" algn="l">
              <a:spcBef>
                <a:spcPts val="400"/>
              </a:spcBef>
              <a:spcAft>
                <a:spcPts val="0"/>
              </a:spcAft>
              <a:buClr>
                <a:schemeClr val="dk1"/>
              </a:buClr>
              <a:buSzPts val="1100"/>
              <a:buFont typeface="Arial"/>
              <a:buNone/>
            </a:pPr>
            <a:r>
              <a:rPr b="1" lang="en"/>
              <a:t>Wednesday</a:t>
            </a:r>
            <a:r>
              <a:rPr b="1" lang="en" sz="1600"/>
              <a:t>:</a:t>
            </a:r>
            <a:r>
              <a:rPr lang="en" sz="1600"/>
              <a:t> Hands-on/Lab </a:t>
            </a:r>
            <a:r>
              <a:rPr b="1" i="1" lang="en" sz="1600"/>
              <a:t>(NOT OPTIONAL)</a:t>
            </a:r>
            <a:endParaRPr b="1" i="1" sz="1600"/>
          </a:p>
          <a:p>
            <a:pPr indent="0" lvl="0" marL="457200" rtl="0" algn="l">
              <a:spcBef>
                <a:spcPts val="400"/>
              </a:spcBef>
              <a:spcAft>
                <a:spcPts val="0"/>
              </a:spcAft>
              <a:buClr>
                <a:schemeClr val="dk1"/>
              </a:buClr>
              <a:buSzPts val="1100"/>
              <a:buFont typeface="Arial"/>
              <a:buNone/>
            </a:pPr>
            <a:r>
              <a:rPr lang="en" sz="1600"/>
              <a:t>(Mostly) activities like building websites, design sprints, etc.</a:t>
            </a:r>
            <a:endParaRPr sz="1600"/>
          </a:p>
          <a:p>
            <a:pPr indent="0" lvl="0" marL="0" rtl="0" algn="l">
              <a:spcBef>
                <a:spcPts val="400"/>
              </a:spcBef>
              <a:spcAft>
                <a:spcPts val="0"/>
              </a:spcAft>
              <a:buClr>
                <a:schemeClr val="dk1"/>
              </a:buClr>
              <a:buSzPts val="1100"/>
              <a:buFont typeface="Arial"/>
              <a:buNone/>
            </a:pPr>
            <a:r>
              <a:t/>
            </a:r>
            <a:endParaRPr sz="1600"/>
          </a:p>
          <a:p>
            <a:pPr indent="0" lvl="0" marL="0" rtl="0" algn="l">
              <a:spcBef>
                <a:spcPts val="400"/>
              </a:spcBef>
              <a:spcAft>
                <a:spcPts val="0"/>
              </a:spcAft>
              <a:buClr>
                <a:schemeClr val="dk1"/>
              </a:buClr>
              <a:buSzPts val="1100"/>
              <a:buFont typeface="Arial"/>
              <a:buNone/>
            </a:pPr>
            <a:r>
              <a:rPr lang="en" sz="1600"/>
              <a:t>Homework due (usually) every week, </a:t>
            </a:r>
            <a:r>
              <a:rPr b="1" lang="en"/>
              <a:t>Monday 7pm</a:t>
            </a:r>
            <a:endParaRPr b="1" sz="1600"/>
          </a:p>
          <a:p>
            <a:pPr indent="0" lvl="0" marL="0" rtl="0" algn="l">
              <a:spcBef>
                <a:spcPts val="400"/>
              </a:spcBef>
              <a:spcAft>
                <a:spcPts val="0"/>
              </a:spcAft>
              <a:buNone/>
            </a:pPr>
            <a:r>
              <a:rPr lang="en" sz="1600"/>
              <a:t>2 Units DeCal: P/NP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5"/>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logistics (cont'd)</a:t>
            </a:r>
            <a:endParaRPr/>
          </a:p>
        </p:txBody>
      </p:sp>
      <p:sp>
        <p:nvSpPr>
          <p:cNvPr id="265" name="Google Shape;265;p35"/>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b="1" lang="en" sz="1600"/>
              <a:t>Late Homework?</a:t>
            </a:r>
            <a:r>
              <a:rPr lang="en" sz="1600"/>
              <a:t> </a:t>
            </a:r>
            <a:r>
              <a:rPr lang="en" sz="1600"/>
              <a:t>50% off</a:t>
            </a:r>
            <a:r>
              <a:rPr lang="en"/>
              <a:t> (but you have </a:t>
            </a:r>
            <a:r>
              <a:rPr lang="en">
                <a:solidFill>
                  <a:schemeClr val="lt2"/>
                </a:solidFill>
              </a:rPr>
              <a:t>2 free lowest HW drops)</a:t>
            </a:r>
            <a:endParaRPr/>
          </a:p>
          <a:p>
            <a:pPr indent="0" lvl="0" marL="0" rtl="0" algn="l">
              <a:spcBef>
                <a:spcPts val="400"/>
              </a:spcBef>
              <a:spcAft>
                <a:spcPts val="0"/>
              </a:spcAft>
              <a:buNone/>
            </a:pPr>
            <a:r>
              <a:t/>
            </a:r>
            <a:endParaRPr/>
          </a:p>
          <a:p>
            <a:pPr indent="0" lvl="0" marL="0" rtl="0" algn="l">
              <a:spcBef>
                <a:spcPts val="400"/>
              </a:spcBef>
              <a:spcAft>
                <a:spcPts val="0"/>
              </a:spcAft>
              <a:buNone/>
            </a:pPr>
            <a:r>
              <a:rPr b="1" lang="en" sz="1600"/>
              <a:t>Absences?</a:t>
            </a:r>
            <a:endParaRPr b="1" sz="1600"/>
          </a:p>
          <a:p>
            <a:pPr indent="0" lvl="0" marL="457200" rtl="0" algn="l">
              <a:spcBef>
                <a:spcPts val="400"/>
              </a:spcBef>
              <a:spcAft>
                <a:spcPts val="0"/>
              </a:spcAft>
              <a:buNone/>
            </a:pPr>
            <a:r>
              <a:rPr lang="en" sz="1600"/>
              <a:t>We allow 3 absences</a:t>
            </a:r>
            <a:endParaRPr sz="1600"/>
          </a:p>
          <a:p>
            <a:pPr indent="0" lvl="0" marL="457200" rtl="0" algn="l">
              <a:spcBef>
                <a:spcPts val="400"/>
              </a:spcBef>
              <a:spcAft>
                <a:spcPts val="0"/>
              </a:spcAft>
              <a:buNone/>
            </a:pPr>
            <a:r>
              <a:rPr lang="en" sz="1600"/>
              <a:t>Each absence after 3 absences is -5 points</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b="1" lang="en" sz="1600"/>
              <a:t>Dropping the course? </a:t>
            </a:r>
            <a:endParaRPr b="1" sz="1600"/>
          </a:p>
          <a:p>
            <a:pPr indent="0" lvl="0" marL="457200" rtl="0" algn="l">
              <a:spcBef>
                <a:spcPts val="400"/>
              </a:spcBef>
              <a:spcAft>
                <a:spcPts val="0"/>
              </a:spcAft>
              <a:buNone/>
            </a:pPr>
            <a:r>
              <a:rPr lang="en" sz="1600"/>
              <a:t>Please fill out </a:t>
            </a:r>
            <a:r>
              <a:rPr lang="en" u="sng">
                <a:solidFill>
                  <a:srgbClr val="6191C2"/>
                </a:solidFill>
                <a:hlinkClick r:id="rId3"/>
              </a:rPr>
              <a:t>wdd.io/go/drop</a:t>
            </a:r>
            <a:r>
              <a:rPr lang="en"/>
              <a:t> </a:t>
            </a:r>
            <a:r>
              <a:rPr lang="en" sz="1600"/>
              <a:t>to let us know, so we can</a:t>
            </a:r>
            <a:br>
              <a:rPr lang="en" sz="1600"/>
            </a:br>
            <a:r>
              <a:rPr lang="en" sz="1600"/>
              <a:t>let people off the waitlist as well</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6"/>
          <p:cNvSpPr txBox="1"/>
          <p:nvPr>
            <p:ph idx="1" type="body"/>
          </p:nvPr>
        </p:nvSpPr>
        <p:spPr>
          <a:xfrm>
            <a:off x="457200" y="1028700"/>
            <a:ext cx="40692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There are 100 points.</a:t>
            </a:r>
            <a:endParaRPr/>
          </a:p>
          <a:p>
            <a:pPr indent="0" lvl="0" marL="0" rtl="0" algn="l">
              <a:spcBef>
                <a:spcPts val="400"/>
              </a:spcBef>
              <a:spcAft>
                <a:spcPts val="0"/>
              </a:spcAft>
              <a:buClr>
                <a:schemeClr val="dk1"/>
              </a:buClr>
              <a:buSzPts val="1100"/>
              <a:buFont typeface="Arial"/>
              <a:buNone/>
            </a:pPr>
            <a:r>
              <a:rPr lang="en"/>
              <a:t>You must earn </a:t>
            </a:r>
            <a:r>
              <a:rPr b="1" lang="en"/>
              <a:t>above 70</a:t>
            </a:r>
            <a:r>
              <a:rPr lang="en"/>
              <a:t> in order to pass.</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
              <a:t>You have 3 allowed absences, and each unexcused absence or absence over the limit of 3 will result in -5 points.</a:t>
            </a:r>
            <a:endParaRPr i="1"/>
          </a:p>
        </p:txBody>
      </p:sp>
      <p:sp>
        <p:nvSpPr>
          <p:cNvPr id="271" name="Google Shape;271;p36"/>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Grading</a:t>
            </a:r>
            <a:endParaRPr/>
          </a:p>
        </p:txBody>
      </p:sp>
      <p:pic>
        <p:nvPicPr>
          <p:cNvPr id="272" name="Google Shape;272;p36" title="Points scored"/>
          <p:cNvPicPr preferRelativeResize="0"/>
          <p:nvPr/>
        </p:nvPicPr>
        <p:blipFill>
          <a:blip r:embed="rId3">
            <a:alphaModFix/>
          </a:blip>
          <a:stretch>
            <a:fillRect/>
          </a:stretch>
        </p:blipFill>
        <p:spPr>
          <a:xfrm>
            <a:off x="5032400" y="1436550"/>
            <a:ext cx="3608676" cy="23847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WDD Portal</a:t>
            </a:r>
            <a:endParaRPr/>
          </a:p>
        </p:txBody>
      </p:sp>
      <p:sp>
        <p:nvSpPr>
          <p:cNvPr id="278" name="Google Shape;278;p37"/>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b="1" lang="en"/>
              <a:t>Our own mini bCourses:</a:t>
            </a:r>
            <a:endParaRPr b="1"/>
          </a:p>
          <a:p>
            <a:pPr indent="0" lvl="0" marL="457200" rtl="0" algn="l">
              <a:spcBef>
                <a:spcPts val="400"/>
              </a:spcBef>
              <a:spcAft>
                <a:spcPts val="0"/>
              </a:spcAft>
              <a:buClr>
                <a:schemeClr val="dk1"/>
              </a:buClr>
              <a:buSzPts val="1100"/>
              <a:buFont typeface="Arial"/>
              <a:buNone/>
            </a:pPr>
            <a:r>
              <a:rPr lang="en"/>
              <a:t>Access lecture slides, hands-ons, etc.</a:t>
            </a:r>
            <a:endParaRPr/>
          </a:p>
          <a:p>
            <a:pPr indent="0" lvl="0" marL="457200" rtl="0" algn="l">
              <a:spcBef>
                <a:spcPts val="400"/>
              </a:spcBef>
              <a:spcAft>
                <a:spcPts val="0"/>
              </a:spcAft>
              <a:buClr>
                <a:schemeClr val="dk1"/>
              </a:buClr>
              <a:buSzPts val="1100"/>
              <a:buFont typeface="Arial"/>
              <a:buNone/>
            </a:pPr>
            <a:r>
              <a:rPr lang="en"/>
              <a:t>View and submit homework assignments</a:t>
            </a:r>
            <a:endParaRPr/>
          </a:p>
          <a:p>
            <a:pPr indent="0" lvl="0" marL="457200" rtl="0" algn="l">
              <a:spcBef>
                <a:spcPts val="400"/>
              </a:spcBef>
              <a:spcAft>
                <a:spcPts val="0"/>
              </a:spcAft>
              <a:buClr>
                <a:schemeClr val="dk1"/>
              </a:buClr>
              <a:buSzPts val="1100"/>
              <a:buFont typeface="Arial"/>
              <a:buNone/>
            </a:pPr>
            <a:r>
              <a:rPr lang="en"/>
              <a:t>View grades</a:t>
            </a:r>
            <a:endParaRPr/>
          </a:p>
          <a:p>
            <a:pPr indent="0" lvl="0" marL="457200" rtl="0" algn="l">
              <a:spcBef>
                <a:spcPts val="400"/>
              </a:spcBef>
              <a:spcAft>
                <a:spcPts val="0"/>
              </a:spcAft>
              <a:buClr>
                <a:schemeClr val="dk1"/>
              </a:buClr>
              <a:buSzPts val="1100"/>
              <a:buFont typeface="Arial"/>
              <a:buNone/>
            </a:pPr>
            <a:r>
              <a:rPr lang="en"/>
              <a:t>Attendance check-ins</a:t>
            </a:r>
            <a:endParaRPr/>
          </a:p>
          <a:p>
            <a:pPr indent="0" lvl="0" marL="457200" rtl="0" algn="l">
              <a:spcBef>
                <a:spcPts val="400"/>
              </a:spcBef>
              <a:spcAft>
                <a:spcPts val="0"/>
              </a:spcAft>
              <a:buNone/>
            </a:pPr>
            <a:r>
              <a:rPr lang="en"/>
              <a:t>In class Q&amp;A queue</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rPr b="1" lang="en"/>
              <a:t>Enrollment for students:</a:t>
            </a:r>
            <a:endParaRPr b="1"/>
          </a:p>
          <a:p>
            <a:pPr indent="0" lvl="0" marL="457200" rtl="0" algn="l">
              <a:spcBef>
                <a:spcPts val="400"/>
              </a:spcBef>
              <a:spcAft>
                <a:spcPts val="0"/>
              </a:spcAft>
              <a:buNone/>
            </a:pPr>
            <a:r>
              <a:rPr lang="en"/>
              <a:t>Uncheck “Are you an auditor?”, then type in the course number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1036225" y="1035450"/>
            <a:ext cx="69801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Sign up for our Piazza		</a:t>
            </a:r>
            <a:endParaRPr b="0" sz="21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u="sng">
                <a:solidFill>
                  <a:srgbClr val="6191C2"/>
                </a:solidFill>
                <a:hlinkClick r:id="rId3"/>
              </a:rPr>
              <a:t>piazza.com/berkeley/spring2019/desinv198</a:t>
            </a:r>
            <a:br>
              <a:rPr lang="en" sz="1400">
                <a:solidFill>
                  <a:srgbClr val="6191C2"/>
                </a:solidFill>
              </a:rPr>
            </a:br>
            <a:endParaRPr sz="1400">
              <a:solidFill>
                <a:srgbClr val="6191C2"/>
              </a:solidFill>
            </a:endParaRPr>
          </a:p>
          <a:p>
            <a:pPr indent="0" lvl="0" marL="0" rtl="0" algn="ctr">
              <a:spcBef>
                <a:spcPts val="0"/>
              </a:spcBef>
              <a:spcAft>
                <a:spcPts val="0"/>
              </a:spcAft>
              <a:buNone/>
            </a:pPr>
            <a:r>
              <a:rPr b="0" lang="en" sz="1400"/>
              <a:t>If you haven’t taken a CS class before, this is our main forum for discussion to ask questions about assignments, as well as our main form for announcements. Always remember to keep an eye out!</a:t>
            </a:r>
            <a:endParaRPr b="0" sz="1400"/>
          </a:p>
          <a:p>
            <a:pPr indent="0" lvl="0" marL="0" rtl="0" algn="ctr">
              <a:spcBef>
                <a:spcPts val="0"/>
              </a:spcBef>
              <a:spcAft>
                <a:spcPts val="0"/>
              </a:spcAft>
              <a:buNone/>
            </a:pPr>
            <a:r>
              <a:t/>
            </a:r>
            <a:endParaRPr/>
          </a:p>
          <a:p>
            <a:pPr indent="0" lvl="0" marL="0" rtl="0" algn="ctr">
              <a:spcBef>
                <a:spcPts val="0"/>
              </a:spcBef>
              <a:spcAft>
                <a:spcPts val="0"/>
              </a:spcAft>
              <a:buNone/>
            </a:pPr>
            <a:r>
              <a:t/>
            </a:r>
            <a:endParaRPr sz="1400"/>
          </a:p>
        </p:txBody>
      </p:sp>
      <p:pic>
        <p:nvPicPr>
          <p:cNvPr descr="Pizza on Apple iOS 12.1" id="284" name="Google Shape;284;p38"/>
          <p:cNvPicPr preferRelativeResize="0"/>
          <p:nvPr/>
        </p:nvPicPr>
        <p:blipFill>
          <a:blip r:embed="rId4">
            <a:alphaModFix/>
          </a:blip>
          <a:stretch>
            <a:fillRect/>
          </a:stretch>
        </p:blipFill>
        <p:spPr>
          <a:xfrm>
            <a:off x="5989375" y="1539037"/>
            <a:ext cx="457200" cy="457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Piazza Etiquette and Office Hours</a:t>
            </a:r>
            <a:endParaRPr/>
          </a:p>
        </p:txBody>
      </p:sp>
      <p:sp>
        <p:nvSpPr>
          <p:cNvPr id="290" name="Google Shape;290;p39"/>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b="1" lang="en"/>
              <a:t>Ask questions on Piazza</a:t>
            </a:r>
            <a:endParaRPr b="1"/>
          </a:p>
          <a:p>
            <a:pPr indent="0" lvl="0" marL="0" rtl="0" algn="l">
              <a:spcBef>
                <a:spcPts val="400"/>
              </a:spcBef>
              <a:spcAft>
                <a:spcPts val="0"/>
              </a:spcAft>
              <a:buNone/>
            </a:pPr>
            <a:r>
              <a:rPr lang="en"/>
              <a:t>DES INV 198: Web Design DeCal</a:t>
            </a:r>
            <a:endParaRPr/>
          </a:p>
          <a:p>
            <a:pPr indent="0" lvl="0" marL="457200" rtl="0" algn="l">
              <a:spcBef>
                <a:spcPts val="400"/>
              </a:spcBef>
              <a:spcAft>
                <a:spcPts val="0"/>
              </a:spcAft>
              <a:buNone/>
            </a:pPr>
            <a:r>
              <a:rPr lang="en"/>
              <a:t>Post screenshots of </a:t>
            </a:r>
            <a:r>
              <a:rPr lang="en"/>
              <a:t>the </a:t>
            </a:r>
            <a:r>
              <a:rPr lang="en"/>
              <a:t>web page so we can understand your problem better</a:t>
            </a:r>
            <a:endParaRPr/>
          </a:p>
          <a:p>
            <a:pPr indent="0" lvl="0" marL="457200" rtl="0" algn="l">
              <a:spcBef>
                <a:spcPts val="400"/>
              </a:spcBef>
              <a:spcAft>
                <a:spcPts val="0"/>
              </a:spcAft>
              <a:buNone/>
            </a:pPr>
            <a:r>
              <a:rPr b="1" lang="en"/>
              <a:t>If you have screenshots or snippets of actual code,</a:t>
            </a:r>
            <a:br>
              <a:rPr b="1" lang="en"/>
            </a:br>
            <a:r>
              <a:rPr b="1" lang="en"/>
              <a:t>please post it privately (instructors only)</a:t>
            </a:r>
            <a:endParaRPr b="1"/>
          </a:p>
          <a:p>
            <a:pPr indent="0" lvl="0" marL="0" rtl="0" algn="l">
              <a:spcBef>
                <a:spcPts val="400"/>
              </a:spcBef>
              <a:spcAft>
                <a:spcPts val="0"/>
              </a:spcAft>
              <a:buNone/>
            </a:pPr>
            <a:r>
              <a:t/>
            </a:r>
            <a:endParaRPr/>
          </a:p>
          <a:p>
            <a:pPr indent="0" lvl="0" marL="0" rtl="0" algn="l">
              <a:spcBef>
                <a:spcPts val="400"/>
              </a:spcBef>
              <a:spcAft>
                <a:spcPts val="0"/>
              </a:spcAft>
              <a:buNone/>
            </a:pPr>
            <a:r>
              <a:rPr b="1" lang="en"/>
              <a:t>Office hours</a:t>
            </a:r>
            <a:r>
              <a:rPr lang="en"/>
              <a:t> (yes, office hours for a DeCal)</a:t>
            </a:r>
            <a:endParaRPr/>
          </a:p>
          <a:p>
            <a:pPr indent="0" lvl="0" marL="457200" rtl="0" algn="l">
              <a:spcBef>
                <a:spcPts val="400"/>
              </a:spcBef>
              <a:spcAft>
                <a:spcPts val="0"/>
              </a:spcAft>
              <a:buNone/>
            </a:pPr>
            <a:r>
              <a:rPr lang="en"/>
              <a:t>Almost every day! Add it to your calendar: </a:t>
            </a:r>
            <a:r>
              <a:rPr b="1" lang="en" u="sng">
                <a:solidFill>
                  <a:schemeClr val="accent1"/>
                </a:solidFill>
                <a:hlinkClick r:id="rId3"/>
              </a:rPr>
              <a:t>wdd.io/go/OH</a:t>
            </a:r>
            <a:endParaRPr b="1">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3"/>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r>
              <a:rPr lang="en"/>
              <a:t>0</a:t>
            </a:r>
            <a:r>
              <a:rPr lang="en"/>
              <a:t>0+ applications</a:t>
            </a:r>
            <a:endParaRPr/>
          </a:p>
        </p:txBody>
      </p:sp>
      <p:pic>
        <p:nvPicPr>
          <p:cNvPr id="58" name="Google Shape;58;p13"/>
          <p:cNvPicPr preferRelativeResize="0"/>
          <p:nvPr/>
        </p:nvPicPr>
        <p:blipFill>
          <a:blip r:embed="rId3">
            <a:alphaModFix/>
          </a:blip>
          <a:stretch>
            <a:fillRect/>
          </a:stretch>
        </p:blipFill>
        <p:spPr>
          <a:xfrm rot="1300637">
            <a:off x="5539314" y="1871584"/>
            <a:ext cx="439699" cy="439692"/>
          </a:xfrm>
          <a:prstGeom prst="rect">
            <a:avLst/>
          </a:prstGeom>
          <a:noFill/>
          <a:ln>
            <a:noFill/>
          </a:ln>
        </p:spPr>
      </p:pic>
      <p:pic>
        <p:nvPicPr>
          <p:cNvPr id="59" name="Google Shape;59;p13"/>
          <p:cNvPicPr preferRelativeResize="0"/>
          <p:nvPr/>
        </p:nvPicPr>
        <p:blipFill>
          <a:blip r:embed="rId3">
            <a:alphaModFix/>
          </a:blip>
          <a:stretch>
            <a:fillRect/>
          </a:stretch>
        </p:blipFill>
        <p:spPr>
          <a:xfrm rot="-1799965">
            <a:off x="2886022" y="2898015"/>
            <a:ext cx="439698" cy="43969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Anonymous feedback		</a:t>
            </a:r>
            <a:endParaRPr/>
          </a:p>
          <a:p>
            <a:pPr indent="0" lvl="0" marL="0" rtl="0" algn="ctr">
              <a:spcBef>
                <a:spcPts val="0"/>
              </a:spcBef>
              <a:spcAft>
                <a:spcPts val="0"/>
              </a:spcAft>
              <a:buNone/>
            </a:pPr>
            <a:r>
              <a:rPr lang="en" u="sng">
                <a:solidFill>
                  <a:srgbClr val="6191C2"/>
                </a:solidFill>
                <a:hlinkClick r:id="rId3"/>
              </a:rPr>
              <a:t>wdd.io/go/feedback</a:t>
            </a:r>
            <a:endParaRPr>
              <a:solidFill>
                <a:srgbClr val="6191C2"/>
              </a:solidFill>
            </a:endParaRPr>
          </a:p>
          <a:p>
            <a:pPr indent="0" lvl="0" marL="0" rtl="0" algn="ctr">
              <a:spcBef>
                <a:spcPts val="0"/>
              </a:spcBef>
              <a:spcAft>
                <a:spcPts val="0"/>
              </a:spcAft>
              <a:buNone/>
            </a:pPr>
            <a:r>
              <a:t/>
            </a:r>
            <a:endParaRPr b="0" sz="1400"/>
          </a:p>
          <a:p>
            <a:pPr indent="0" lvl="0" marL="0" rtl="0" algn="ctr">
              <a:spcBef>
                <a:spcPts val="0"/>
              </a:spcBef>
              <a:spcAft>
                <a:spcPts val="0"/>
              </a:spcAft>
              <a:buNone/>
            </a:pPr>
            <a:r>
              <a:rPr b="0" lang="en" sz="1400"/>
              <a:t>Tell us anything you think that's good/bad with the course </a:t>
            </a:r>
            <a:endParaRPr b="0" sz="1400"/>
          </a:p>
          <a:p>
            <a:pPr indent="0" lvl="0" marL="0" rtl="0" algn="ctr">
              <a:spcBef>
                <a:spcPts val="0"/>
              </a:spcBef>
              <a:spcAft>
                <a:spcPts val="0"/>
              </a:spcAft>
              <a:buNone/>
            </a:pPr>
            <a:r>
              <a:rPr b="0" lang="en" sz="1400"/>
              <a:t>(yes, we check this daily)</a:t>
            </a:r>
            <a:endParaRPr b="0" sz="1400"/>
          </a:p>
        </p:txBody>
      </p:sp>
      <p:pic>
        <p:nvPicPr>
          <p:cNvPr descr="Inbox Tray on Apple iOS 12.1" id="296" name="Google Shape;296;p40"/>
          <p:cNvPicPr preferRelativeResize="0"/>
          <p:nvPr/>
        </p:nvPicPr>
        <p:blipFill>
          <a:blip r:embed="rId4">
            <a:alphaModFix/>
          </a:blip>
          <a:stretch>
            <a:fillRect/>
          </a:stretch>
        </p:blipFill>
        <p:spPr>
          <a:xfrm>
            <a:off x="5989375" y="1885950"/>
            <a:ext cx="457200" cy="45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Ethics</a:t>
            </a:r>
            <a:br>
              <a:rPr lang="en"/>
            </a:br>
            <a:r>
              <a:rPr b="0" lang="en"/>
              <a:t>Only scary if you’re unethical.</a:t>
            </a:r>
            <a:endParaRPr b="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Ethics Ethics Ethics</a:t>
            </a:r>
            <a:endParaRPr/>
          </a:p>
        </p:txBody>
      </p:sp>
      <p:sp>
        <p:nvSpPr>
          <p:cNvPr id="307" name="Google Shape;307;p42"/>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b="1" lang="en"/>
              <a:t>Certain resources are completely prohibited:</a:t>
            </a:r>
            <a:endParaRPr b="1"/>
          </a:p>
          <a:p>
            <a:pPr indent="0" lvl="0" marL="457200" rtl="0" algn="l">
              <a:spcBef>
                <a:spcPts val="400"/>
              </a:spcBef>
              <a:spcAft>
                <a:spcPts val="0"/>
              </a:spcAft>
              <a:buClr>
                <a:schemeClr val="dk1"/>
              </a:buClr>
              <a:buSzPts val="1100"/>
              <a:buFont typeface="Arial"/>
              <a:buNone/>
            </a:pPr>
            <a:r>
              <a:rPr lang="en"/>
              <a:t>Twitter Bootstrap</a:t>
            </a:r>
            <a:endParaRPr/>
          </a:p>
          <a:p>
            <a:pPr indent="0" lvl="0" marL="457200" rtl="0" algn="l">
              <a:spcBef>
                <a:spcPts val="400"/>
              </a:spcBef>
              <a:spcAft>
                <a:spcPts val="0"/>
              </a:spcAft>
              <a:buClr>
                <a:schemeClr val="dk1"/>
              </a:buClr>
              <a:buSzPts val="1100"/>
              <a:buFont typeface="Arial"/>
              <a:buNone/>
            </a:pPr>
            <a:r>
              <a:rPr lang="en"/>
              <a:t>Foundation</a:t>
            </a:r>
            <a:endParaRPr/>
          </a:p>
          <a:p>
            <a:pPr indent="0" lvl="0" marL="457200" rtl="0" algn="l">
              <a:spcBef>
                <a:spcPts val="400"/>
              </a:spcBef>
              <a:spcAft>
                <a:spcPts val="0"/>
              </a:spcAft>
              <a:buClr>
                <a:schemeClr val="dk1"/>
              </a:buClr>
              <a:buSzPts val="1100"/>
              <a:buFont typeface="Arial"/>
              <a:buNone/>
            </a:pPr>
            <a:r>
              <a:rPr lang="en"/>
              <a:t>Semantic UI</a:t>
            </a:r>
            <a:endParaRPr/>
          </a:p>
          <a:p>
            <a:pPr indent="0" lvl="0" marL="457200" rtl="0" algn="l">
              <a:spcBef>
                <a:spcPts val="400"/>
              </a:spcBef>
              <a:spcAft>
                <a:spcPts val="0"/>
              </a:spcAft>
              <a:buNone/>
            </a:pPr>
            <a:r>
              <a:rPr lang="en"/>
              <a:t>… or any other HTML template site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Ethics Ethics Ethics</a:t>
            </a:r>
            <a:endParaRPr/>
          </a:p>
        </p:txBody>
      </p:sp>
      <p:sp>
        <p:nvSpPr>
          <p:cNvPr id="313" name="Google Shape;313;p43"/>
          <p:cNvSpPr txBox="1"/>
          <p:nvPr>
            <p:ph idx="4294967295" type="body"/>
          </p:nvPr>
        </p:nvSpPr>
        <p:spPr>
          <a:xfrm>
            <a:off x="502800" y="1028700"/>
            <a:ext cx="4023600" cy="32004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t/>
            </a:r>
            <a:endParaRPr b="1"/>
          </a:p>
          <a:p>
            <a:pPr indent="0" lvl="0" marL="0" rtl="0" algn="ctr">
              <a:spcBef>
                <a:spcPts val="400"/>
              </a:spcBef>
              <a:spcAft>
                <a:spcPts val="0"/>
              </a:spcAft>
              <a:buNone/>
            </a:pPr>
            <a:r>
              <a:t/>
            </a:r>
            <a:endParaRPr b="1"/>
          </a:p>
          <a:p>
            <a:pPr indent="0" lvl="0" marL="0" rtl="0" algn="ctr">
              <a:spcBef>
                <a:spcPts val="400"/>
              </a:spcBef>
              <a:spcAft>
                <a:spcPts val="0"/>
              </a:spcAft>
              <a:buNone/>
            </a:pPr>
            <a:r>
              <a:rPr b="1" lang="en"/>
              <a:t>Homework</a:t>
            </a:r>
            <a:endParaRPr b="1"/>
          </a:p>
          <a:p>
            <a:pPr indent="0" lvl="0" marL="0" rtl="0" algn="ctr">
              <a:spcBef>
                <a:spcPts val="400"/>
              </a:spcBef>
              <a:spcAft>
                <a:spcPts val="0"/>
              </a:spcAft>
              <a:buNone/>
            </a:pPr>
            <a:r>
              <a:rPr lang="en"/>
              <a:t>No outside resources allowed</a:t>
            </a:r>
            <a:endParaRPr/>
          </a:p>
        </p:txBody>
      </p:sp>
      <p:sp>
        <p:nvSpPr>
          <p:cNvPr id="314" name="Google Shape;314;p43"/>
          <p:cNvSpPr txBox="1"/>
          <p:nvPr>
            <p:ph idx="4294967295" type="body"/>
          </p:nvPr>
        </p:nvSpPr>
        <p:spPr>
          <a:xfrm>
            <a:off x="4617725" y="1028700"/>
            <a:ext cx="4023600" cy="32004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t/>
            </a:r>
            <a:endParaRPr b="1"/>
          </a:p>
          <a:p>
            <a:pPr indent="0" lvl="0" marL="0" rtl="0" algn="l">
              <a:spcBef>
                <a:spcPts val="400"/>
              </a:spcBef>
              <a:spcAft>
                <a:spcPts val="0"/>
              </a:spcAft>
              <a:buNone/>
            </a:pPr>
            <a:r>
              <a:t/>
            </a:r>
            <a:endParaRPr b="1"/>
          </a:p>
          <a:p>
            <a:pPr indent="0" lvl="0" marL="0" rtl="0" algn="ctr">
              <a:spcBef>
                <a:spcPts val="400"/>
              </a:spcBef>
              <a:spcAft>
                <a:spcPts val="0"/>
              </a:spcAft>
              <a:buNone/>
            </a:pPr>
            <a:r>
              <a:rPr b="1" lang="en"/>
              <a:t>Projects</a:t>
            </a:r>
            <a:endParaRPr b="1"/>
          </a:p>
          <a:p>
            <a:pPr indent="0" lvl="0" marL="0" rtl="0" algn="ctr">
              <a:spcBef>
                <a:spcPts val="400"/>
              </a:spcBef>
              <a:spcAft>
                <a:spcPts val="0"/>
              </a:spcAft>
              <a:buNone/>
            </a:pPr>
            <a:r>
              <a:rPr lang="en"/>
              <a:t>No HTML/CSS resources allowed</a:t>
            </a:r>
            <a:endParaRPr/>
          </a:p>
          <a:p>
            <a:pPr indent="0" lvl="0" marL="0" rtl="0" algn="ctr">
              <a:spcBef>
                <a:spcPts val="400"/>
              </a:spcBef>
              <a:spcAft>
                <a:spcPts val="0"/>
              </a:spcAft>
              <a:buNone/>
            </a:pPr>
            <a:r>
              <a:rPr lang="en"/>
              <a:t>Yes, JavaScript plugins allowed</a:t>
            </a:r>
            <a:br>
              <a:rPr lang="en"/>
            </a:br>
            <a:r>
              <a:rPr lang="en"/>
              <a:t>(more on this later)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Ethics Ethics Ethics</a:t>
            </a:r>
            <a:endParaRPr/>
          </a:p>
        </p:txBody>
      </p:sp>
      <p:sp>
        <p:nvSpPr>
          <p:cNvPr id="320" name="Google Shape;320;p44"/>
          <p:cNvSpPr txBox="1"/>
          <p:nvPr>
            <p:ph idx="1" type="body"/>
          </p:nvPr>
        </p:nvSpPr>
        <p:spPr>
          <a:xfrm>
            <a:off x="457200" y="1181100"/>
            <a:ext cx="8229600" cy="30480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b="1" lang="en"/>
              <a:t>Consider the following case studies:</a:t>
            </a:r>
            <a:endParaRPr/>
          </a:p>
          <a:p>
            <a:pPr indent="-330200" lvl="0" marL="457200" rtl="0" algn="l">
              <a:spcBef>
                <a:spcPts val="400"/>
              </a:spcBef>
              <a:spcAft>
                <a:spcPts val="0"/>
              </a:spcAft>
              <a:buSzPts val="1600"/>
              <a:buChar char="•"/>
            </a:pPr>
            <a:r>
              <a:rPr lang="en"/>
              <a:t>Person A copy-pastes sections of code from a website</a:t>
            </a:r>
            <a:endParaRPr/>
          </a:p>
          <a:p>
            <a:pPr indent="0" lvl="0" marL="457200" rtl="0" algn="l">
              <a:spcBef>
                <a:spcPts val="0"/>
              </a:spcBef>
              <a:spcAft>
                <a:spcPts val="0"/>
              </a:spcAft>
              <a:buNone/>
            </a:pPr>
            <a:r>
              <a:rPr b="1" lang="en">
                <a:solidFill>
                  <a:srgbClr val="E96256"/>
                </a:solidFill>
              </a:rPr>
              <a:t>No good</a:t>
            </a:r>
            <a:endParaRPr b="1">
              <a:solidFill>
                <a:srgbClr val="E96256"/>
              </a:solidFill>
            </a:endParaRPr>
          </a:p>
          <a:p>
            <a:pPr indent="-330200" lvl="0" marL="457200" rtl="0" algn="l">
              <a:spcBef>
                <a:spcPts val="1000"/>
              </a:spcBef>
              <a:spcAft>
                <a:spcPts val="0"/>
              </a:spcAft>
              <a:buSzPts val="1600"/>
              <a:buChar char="•"/>
            </a:pPr>
            <a:r>
              <a:rPr lang="en"/>
              <a:t>Person B has some experience and submitted a website B created</a:t>
            </a:r>
            <a:br>
              <a:rPr lang="en"/>
            </a:br>
            <a:r>
              <a:rPr lang="en"/>
              <a:t>before the </a:t>
            </a:r>
            <a:r>
              <a:rPr lang="en"/>
              <a:t>class</a:t>
            </a:r>
            <a:endParaRPr/>
          </a:p>
          <a:p>
            <a:pPr indent="0" lvl="0" marL="457200" rtl="0" algn="l">
              <a:spcBef>
                <a:spcPts val="0"/>
              </a:spcBef>
              <a:spcAft>
                <a:spcPts val="0"/>
              </a:spcAft>
              <a:buNone/>
            </a:pPr>
            <a:r>
              <a:rPr b="1" lang="en">
                <a:solidFill>
                  <a:srgbClr val="E96256"/>
                </a:solidFill>
              </a:rPr>
              <a:t>No good</a:t>
            </a:r>
            <a:endParaRPr b="1">
              <a:solidFill>
                <a:srgbClr val="E96256"/>
              </a:solidFill>
            </a:endParaRPr>
          </a:p>
          <a:p>
            <a:pPr indent="-330200" lvl="0" marL="457200" rtl="0" algn="l">
              <a:spcBef>
                <a:spcPts val="1000"/>
              </a:spcBef>
              <a:spcAft>
                <a:spcPts val="0"/>
              </a:spcAft>
              <a:buSzPts val="1600"/>
              <a:buChar char="•"/>
            </a:pPr>
            <a:r>
              <a:rPr lang="en"/>
              <a:t>Person C writes the front end code from scratch and submits C's own wor</a:t>
            </a:r>
            <a:r>
              <a:rPr lang="en"/>
              <a:t>k</a:t>
            </a:r>
            <a:endParaRPr/>
          </a:p>
          <a:p>
            <a:pPr indent="0" lvl="0" marL="457200" rtl="0" algn="l">
              <a:spcBef>
                <a:spcPts val="0"/>
              </a:spcBef>
              <a:spcAft>
                <a:spcPts val="0"/>
              </a:spcAft>
              <a:buNone/>
            </a:pPr>
            <a:r>
              <a:rPr b="1" lang="en">
                <a:solidFill>
                  <a:srgbClr val="75C36E"/>
                </a:solidFill>
              </a:rPr>
              <a:t>Yes good</a:t>
            </a:r>
            <a:endParaRPr b="1">
              <a:solidFill>
                <a:srgbClr val="75C36E"/>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0" st="0"/>
                                            </p:txEl>
                                          </p:spTgt>
                                        </p:tgtEl>
                                        <p:attrNameLst>
                                          <p:attrName>style.visibility</p:attrName>
                                        </p:attrNameLst>
                                      </p:cBhvr>
                                      <p:to>
                                        <p:strVal val="visible"/>
                                      </p:to>
                                    </p:set>
                                    <p:animEffect filter="fade" transition="in">
                                      <p:cBhvr>
                                        <p:cTn dur="1000"/>
                                        <p:tgtEl>
                                          <p:spTgt spid="3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1" st="1"/>
                                            </p:txEl>
                                          </p:spTgt>
                                        </p:tgtEl>
                                        <p:attrNameLst>
                                          <p:attrName>style.visibility</p:attrName>
                                        </p:attrNameLst>
                                      </p:cBhvr>
                                      <p:to>
                                        <p:strVal val="visible"/>
                                      </p:to>
                                    </p:set>
                                    <p:animEffect filter="fade" transition="in">
                                      <p:cBhvr>
                                        <p:cTn dur="1000"/>
                                        <p:tgtEl>
                                          <p:spTgt spid="3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2" st="2"/>
                                            </p:txEl>
                                          </p:spTgt>
                                        </p:tgtEl>
                                        <p:attrNameLst>
                                          <p:attrName>style.visibility</p:attrName>
                                        </p:attrNameLst>
                                      </p:cBhvr>
                                      <p:to>
                                        <p:strVal val="visible"/>
                                      </p:to>
                                    </p:set>
                                    <p:animEffect filter="fade" transition="in">
                                      <p:cBhvr>
                                        <p:cTn dur="1000"/>
                                        <p:tgtEl>
                                          <p:spTgt spid="3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3" st="3"/>
                                            </p:txEl>
                                          </p:spTgt>
                                        </p:tgtEl>
                                        <p:attrNameLst>
                                          <p:attrName>style.visibility</p:attrName>
                                        </p:attrNameLst>
                                      </p:cBhvr>
                                      <p:to>
                                        <p:strVal val="visible"/>
                                      </p:to>
                                    </p:set>
                                    <p:animEffect filter="fade" transition="in">
                                      <p:cBhvr>
                                        <p:cTn dur="1000"/>
                                        <p:tgtEl>
                                          <p:spTgt spid="3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4" st="4"/>
                                            </p:txEl>
                                          </p:spTgt>
                                        </p:tgtEl>
                                        <p:attrNameLst>
                                          <p:attrName>style.visibility</p:attrName>
                                        </p:attrNameLst>
                                      </p:cBhvr>
                                      <p:to>
                                        <p:strVal val="visible"/>
                                      </p:to>
                                    </p:set>
                                    <p:animEffect filter="fade" transition="in">
                                      <p:cBhvr>
                                        <p:cTn dur="1000"/>
                                        <p:tgtEl>
                                          <p:spTgt spid="3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5" st="5"/>
                                            </p:txEl>
                                          </p:spTgt>
                                        </p:tgtEl>
                                        <p:attrNameLst>
                                          <p:attrName>style.visibility</p:attrName>
                                        </p:attrNameLst>
                                      </p:cBhvr>
                                      <p:to>
                                        <p:strVal val="visible"/>
                                      </p:to>
                                    </p:set>
                                    <p:animEffect filter="fade" transition="in">
                                      <p:cBhvr>
                                        <p:cTn dur="1000"/>
                                        <p:tgtEl>
                                          <p:spTgt spid="3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6" st="6"/>
                                            </p:txEl>
                                          </p:spTgt>
                                        </p:tgtEl>
                                        <p:attrNameLst>
                                          <p:attrName>style.visibility</p:attrName>
                                        </p:attrNameLst>
                                      </p:cBhvr>
                                      <p:to>
                                        <p:strVal val="visible"/>
                                      </p:to>
                                    </p:set>
                                    <p:animEffect filter="fade" transition="in">
                                      <p:cBhvr>
                                        <p:cTn dur="1000"/>
                                        <p:tgtEl>
                                          <p:spTgt spid="32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Ethics Ethics Ethics</a:t>
            </a:r>
            <a:endParaRPr/>
          </a:p>
        </p:txBody>
      </p:sp>
      <p:sp>
        <p:nvSpPr>
          <p:cNvPr id="326" name="Google Shape;326;p45"/>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b="1" lang="en"/>
              <a:t>Punishments for no good</a:t>
            </a:r>
            <a:endParaRPr b="1"/>
          </a:p>
          <a:p>
            <a:pPr indent="0" lvl="0" marL="0" rtl="0" algn="l">
              <a:spcBef>
                <a:spcPts val="400"/>
              </a:spcBef>
              <a:spcAft>
                <a:spcPts val="0"/>
              </a:spcAft>
              <a:buNone/>
            </a:pPr>
            <a:r>
              <a:rPr lang="en"/>
              <a:t>We have no choice but to fail you in the course and report you to Student Conduct.</a:t>
            </a:r>
            <a:br>
              <a:rPr lang="en"/>
            </a:br>
            <a:r>
              <a:rPr lang="en"/>
              <a:t>We don’t want to be mean :(</a:t>
            </a:r>
            <a:endParaRPr/>
          </a:p>
          <a:p>
            <a:pPr indent="0" lvl="0" marL="0" rtl="0" algn="l">
              <a:spcBef>
                <a:spcPts val="400"/>
              </a:spcBef>
              <a:spcAft>
                <a:spcPts val="0"/>
              </a:spcAft>
              <a:buNone/>
            </a:pPr>
            <a:r>
              <a:t/>
            </a:r>
            <a:endParaRPr b="1"/>
          </a:p>
          <a:p>
            <a:pPr indent="0" lvl="0" marL="0" rtl="0" algn="l">
              <a:spcBef>
                <a:spcPts val="400"/>
              </a:spcBef>
              <a:spcAft>
                <a:spcPts val="0"/>
              </a:spcAft>
              <a:buNone/>
            </a:pPr>
            <a:r>
              <a:rPr b="1" lang="en"/>
              <a:t>"Plagiarism is defined as use of intellectual material produced by another person without acknowledging its source, for example: Wholesale copying of passages from works of others into your homework, essay, term paper, or dissertation without acknowledgment. Use of views, opinions, or insights of another without acknowledgment. Paraphrasing of another person's characteristic or original phraseology, metaphor, or other literary device without acknowledgment."</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poll</a:t>
            </a:r>
            <a:endParaRPr/>
          </a:p>
        </p:txBody>
      </p:sp>
      <p:sp>
        <p:nvSpPr>
          <p:cNvPr id="337" name="Google Shape;337;p47"/>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 sz="2400" u="sng">
                <a:hlinkClick action="ppaction://hlinksldjump" r:id="rId3"/>
              </a:rPr>
              <a:t>Quick Intro to Websites</a:t>
            </a:r>
            <a:endParaRPr b="1" sz="2400"/>
          </a:p>
          <a:p>
            <a:pPr indent="0" lvl="0" marL="0" rtl="0" algn="ctr">
              <a:spcBef>
                <a:spcPts val="400"/>
              </a:spcBef>
              <a:spcAft>
                <a:spcPts val="0"/>
              </a:spcAft>
              <a:buClr>
                <a:schemeClr val="dk1"/>
              </a:buClr>
              <a:buSzPts val="1100"/>
              <a:buFont typeface="Arial"/>
              <a:buNone/>
            </a:pPr>
            <a:r>
              <a:rPr b="1" lang="en" sz="1400"/>
              <a:t>or</a:t>
            </a:r>
            <a:endParaRPr b="1" sz="1400"/>
          </a:p>
          <a:p>
            <a:pPr indent="0" lvl="0" marL="0" rtl="0" algn="ctr">
              <a:spcBef>
                <a:spcPts val="400"/>
              </a:spcBef>
              <a:spcAft>
                <a:spcPts val="0"/>
              </a:spcAft>
              <a:buNone/>
            </a:pPr>
            <a:r>
              <a:rPr b="1" lang="en" sz="2400" u="sng">
                <a:hlinkClick action="ppaction://hlinksldjump" r:id="rId4"/>
              </a:rPr>
              <a:t>Enrollment on CalCentral &amp; Portal?</a:t>
            </a:r>
            <a:endParaRPr b="1"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1" name="Shape 341"/>
        <p:cNvGrpSpPr/>
        <p:nvPr/>
      </p:nvGrpSpPr>
      <p:grpSpPr>
        <a:xfrm>
          <a:off x="0" y="0"/>
          <a:ext cx="0" cy="0"/>
          <a:chOff x="0" y="0"/>
          <a:chExt cx="0" cy="0"/>
        </a:xfrm>
      </p:grpSpPr>
      <p:sp>
        <p:nvSpPr>
          <p:cNvPr id="342" name="Google Shape;342;p48"/>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Quick i</a:t>
            </a:r>
            <a:r>
              <a:rPr lang="en"/>
              <a:t>ntro to </a:t>
            </a:r>
            <a:r>
              <a:rPr lang="en">
                <a:solidFill>
                  <a:srgbClr val="75C36E"/>
                </a:solidFill>
              </a:rPr>
              <a:t>websites</a:t>
            </a:r>
            <a:r>
              <a:rPr lang="en"/>
              <a:t>, time permitting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website?</a:t>
            </a:r>
            <a:endParaRPr/>
          </a:p>
        </p:txBody>
      </p:sp>
      <p:sp>
        <p:nvSpPr>
          <p:cNvPr id="348" name="Google Shape;348;p49"/>
          <p:cNvSpPr txBox="1"/>
          <p:nvPr>
            <p:ph idx="1" type="body"/>
          </p:nvPr>
        </p:nvSpPr>
        <p:spPr>
          <a:xfrm>
            <a:off x="457200" y="1028700"/>
            <a:ext cx="8229600" cy="32004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lang="en"/>
              <a:t>A </a:t>
            </a:r>
            <a:r>
              <a:rPr b="1" lang="en"/>
              <a:t>website</a:t>
            </a:r>
            <a:r>
              <a:rPr lang="en"/>
              <a:t> is traditionally a set of web pages served on a single domain</a:t>
            </a:r>
            <a:endParaRPr/>
          </a:p>
          <a:p>
            <a:pPr indent="0" lvl="0" marL="0" rtl="0" algn="l">
              <a:spcBef>
                <a:spcPts val="400"/>
              </a:spcBef>
              <a:spcAft>
                <a:spcPts val="0"/>
              </a:spcAft>
              <a:buNone/>
            </a:pPr>
            <a:r>
              <a:rPr lang="en"/>
              <a:t>A </a:t>
            </a:r>
            <a:r>
              <a:rPr b="1" lang="en"/>
              <a:t>web page</a:t>
            </a:r>
            <a:r>
              <a:rPr lang="en"/>
              <a:t> is a document, usually written in HTML</a:t>
            </a:r>
            <a:endParaRPr/>
          </a:p>
          <a:p>
            <a:pPr indent="0" lvl="0" marL="0" rtl="0" algn="l">
              <a:spcBef>
                <a:spcPts val="400"/>
              </a:spcBef>
              <a:spcAft>
                <a:spcPts val="0"/>
              </a:spcAft>
              <a:buNone/>
            </a:pPr>
            <a:r>
              <a:rPr lang="en"/>
              <a:t>A </a:t>
            </a:r>
            <a:r>
              <a:rPr b="1" lang="en"/>
              <a:t>domain</a:t>
            </a:r>
            <a:r>
              <a:rPr lang="en"/>
              <a:t> is an address (wdd.io) that represents a server where the files are located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b="0" l="2523" r="1544" t="15081"/>
          <a:stretch/>
        </p:blipFill>
        <p:spPr>
          <a:xfrm>
            <a:off x="0" y="0"/>
            <a:ext cx="9144000" cy="5143500"/>
          </a:xfrm>
          <a:prstGeom prst="rect">
            <a:avLst/>
          </a:prstGeom>
          <a:noFill/>
          <a:ln>
            <a:noFill/>
          </a:ln>
        </p:spPr>
      </p:pic>
      <p:sp>
        <p:nvSpPr>
          <p:cNvPr id="65" name="Google Shape;65;p14"/>
          <p:cNvSpPr txBox="1"/>
          <p:nvPr>
            <p:ph idx="4294967295" type="title"/>
          </p:nvPr>
        </p:nvSpPr>
        <p:spPr>
          <a:xfrm>
            <a:off x="2560325" y="2834525"/>
            <a:ext cx="35025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wdd staff @ all of u</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2" name="Shape 352"/>
        <p:cNvGrpSpPr/>
        <p:nvPr/>
      </p:nvGrpSpPr>
      <p:grpSpPr>
        <a:xfrm>
          <a:off x="0" y="0"/>
          <a:ext cx="0" cy="0"/>
          <a:chOff x="0" y="0"/>
          <a:chExt cx="0" cy="0"/>
        </a:xfrm>
      </p:grpSpPr>
      <p:sp>
        <p:nvSpPr>
          <p:cNvPr id="353" name="Google Shape;353;p50"/>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Look up the address</a:t>
            </a:r>
            <a:endParaRPr/>
          </a:p>
        </p:txBody>
      </p:sp>
      <p:pic>
        <p:nvPicPr>
          <p:cNvPr id="354" name="Google Shape;354;p50"/>
          <p:cNvPicPr preferRelativeResize="0"/>
          <p:nvPr/>
        </p:nvPicPr>
        <p:blipFill rotWithShape="1">
          <a:blip r:embed="rId3">
            <a:alphaModFix/>
          </a:blip>
          <a:srcRect b="13213" l="11527" r="2826" t="1918"/>
          <a:stretch/>
        </p:blipFill>
        <p:spPr>
          <a:xfrm>
            <a:off x="3244800" y="457200"/>
            <a:ext cx="5394900" cy="3361800"/>
          </a:xfrm>
          <a:prstGeom prst="rect">
            <a:avLst/>
          </a:prstGeom>
          <a:noFill/>
          <a:ln>
            <a:noFill/>
          </a:ln>
        </p:spPr>
      </p:pic>
      <p:sp>
        <p:nvSpPr>
          <p:cNvPr id="355" name="Google Shape;355;p50"/>
          <p:cNvSpPr txBox="1"/>
          <p:nvPr/>
        </p:nvSpPr>
        <p:spPr>
          <a:xfrm>
            <a:off x="502925" y="2138100"/>
            <a:ext cx="1965900" cy="410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2400">
                <a:solidFill>
                  <a:srgbClr val="535353"/>
                </a:solidFill>
                <a:latin typeface="Karla"/>
                <a:ea typeface="Karla"/>
                <a:cs typeface="Karla"/>
                <a:sym typeface="Karla"/>
              </a:rPr>
              <a:t>"</a:t>
            </a:r>
            <a:r>
              <a:rPr b="1" lang="en" sz="2400">
                <a:solidFill>
                  <a:srgbClr val="535353"/>
                </a:solidFill>
                <a:latin typeface="Karla"/>
                <a:ea typeface="Karla"/>
                <a:cs typeface="Karla"/>
                <a:sym typeface="Karla"/>
              </a:rPr>
              <a:t>Fire station"</a:t>
            </a:r>
            <a:endParaRPr b="1" sz="2400">
              <a:solidFill>
                <a:srgbClr val="535353"/>
              </a:solidFill>
              <a:latin typeface="Karla"/>
              <a:ea typeface="Karla"/>
              <a:cs typeface="Karla"/>
              <a:sym typeface="Karla"/>
            </a:endParaRPr>
          </a:p>
        </p:txBody>
      </p:sp>
      <p:sp>
        <p:nvSpPr>
          <p:cNvPr id="356" name="Google Shape;356;p50"/>
          <p:cNvSpPr/>
          <p:nvPr/>
        </p:nvSpPr>
        <p:spPr>
          <a:xfrm>
            <a:off x="2643273" y="2183558"/>
            <a:ext cx="425700" cy="319200"/>
          </a:xfrm>
          <a:prstGeom prst="rightArrow">
            <a:avLst>
              <a:gd fmla="val 44428" name="adj1"/>
              <a:gd fmla="val 50000" name="adj2"/>
            </a:avLst>
          </a:prstGeom>
          <a:solidFill>
            <a:srgbClr val="FFFFFF"/>
          </a:solidFill>
          <a:ln cap="flat" cmpd="sng" w="25400">
            <a:solidFill>
              <a:srgbClr val="CCCCCC"/>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sp>
        <p:nvSpPr>
          <p:cNvPr id="357" name="Google Shape;357;p50"/>
          <p:cNvSpPr txBox="1"/>
          <p:nvPr/>
        </p:nvSpPr>
        <p:spPr>
          <a:xfrm>
            <a:off x="3243425" y="3819000"/>
            <a:ext cx="5394900" cy="410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535353"/>
                </a:solidFill>
              </a:rPr>
              <a:t>2680 Shattuck Ave, Berkeley, CA 94704</a:t>
            </a:r>
            <a:endParaRPr b="1">
              <a:solidFill>
                <a:srgbClr val="535353"/>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1" name="Shape 361"/>
        <p:cNvGrpSpPr/>
        <p:nvPr/>
      </p:nvGrpSpPr>
      <p:grpSpPr>
        <a:xfrm>
          <a:off x="0" y="0"/>
          <a:ext cx="0" cy="0"/>
          <a:chOff x="0" y="0"/>
          <a:chExt cx="0" cy="0"/>
        </a:xfrm>
      </p:grpSpPr>
      <p:sp>
        <p:nvSpPr>
          <p:cNvPr id="362" name="Google Shape;362;p51"/>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Look up the address</a:t>
            </a:r>
            <a:endParaRPr/>
          </a:p>
        </p:txBody>
      </p:sp>
      <p:pic>
        <p:nvPicPr>
          <p:cNvPr id="363" name="Google Shape;363;p51"/>
          <p:cNvPicPr preferRelativeResize="0"/>
          <p:nvPr/>
        </p:nvPicPr>
        <p:blipFill rotWithShape="1">
          <a:blip r:embed="rId3">
            <a:alphaModFix/>
          </a:blip>
          <a:srcRect b="0" l="20244" r="25068" t="0"/>
          <a:stretch/>
        </p:blipFill>
        <p:spPr>
          <a:xfrm>
            <a:off x="502925" y="2138100"/>
            <a:ext cx="5394900" cy="410100"/>
          </a:xfrm>
          <a:prstGeom prst="rect">
            <a:avLst/>
          </a:prstGeom>
          <a:noFill/>
          <a:ln>
            <a:noFill/>
          </a:ln>
        </p:spPr>
      </p:pic>
      <p:sp>
        <p:nvSpPr>
          <p:cNvPr id="364" name="Google Shape;364;p51"/>
          <p:cNvSpPr txBox="1"/>
          <p:nvPr/>
        </p:nvSpPr>
        <p:spPr>
          <a:xfrm>
            <a:off x="6675122" y="2138100"/>
            <a:ext cx="1965900" cy="410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rPr>
              <a:t>207.38.86.245</a:t>
            </a:r>
            <a:endParaRPr b="1">
              <a:solidFill>
                <a:srgbClr val="535353"/>
              </a:solidFill>
            </a:endParaRPr>
          </a:p>
        </p:txBody>
      </p:sp>
      <p:sp>
        <p:nvSpPr>
          <p:cNvPr id="365" name="Google Shape;365;p51"/>
          <p:cNvSpPr/>
          <p:nvPr/>
        </p:nvSpPr>
        <p:spPr>
          <a:xfrm>
            <a:off x="6073623" y="2183558"/>
            <a:ext cx="425700" cy="319200"/>
          </a:xfrm>
          <a:prstGeom prst="rightArrow">
            <a:avLst>
              <a:gd fmla="val 44428" name="adj1"/>
              <a:gd fmla="val 50000" name="adj2"/>
            </a:avLst>
          </a:prstGeom>
          <a:solidFill>
            <a:srgbClr val="FFFFFF"/>
          </a:solidFill>
          <a:ln cap="flat" cmpd="sng" w="25400">
            <a:solidFill>
              <a:srgbClr val="CCCCCC"/>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Helvetica Neue"/>
              <a:buNone/>
            </a:pPr>
            <a:r>
              <a:t/>
            </a:r>
            <a:endParaRPr i="0" sz="1800" u="none" cap="none" strike="noStrike">
              <a:solidFill>
                <a:srgbClr val="000000"/>
              </a:solidFill>
              <a:latin typeface="Karla"/>
              <a:ea typeface="Karla"/>
              <a:cs typeface="Karla"/>
              <a:sym typeface="Karl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9" name="Shape 369"/>
        <p:cNvGrpSpPr/>
        <p:nvPr/>
      </p:nvGrpSpPr>
      <p:grpSpPr>
        <a:xfrm>
          <a:off x="0" y="0"/>
          <a:ext cx="0" cy="0"/>
          <a:chOff x="0" y="0"/>
          <a:chExt cx="0" cy="0"/>
        </a:xfrm>
      </p:grpSpPr>
      <p:sp>
        <p:nvSpPr>
          <p:cNvPr id="370" name="Google Shape;370;p52"/>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Fetch the file</a:t>
            </a:r>
            <a:endParaRPr/>
          </a:p>
        </p:txBody>
      </p:sp>
      <p:sp>
        <p:nvSpPr>
          <p:cNvPr id="371" name="Google Shape;371;p52"/>
          <p:cNvSpPr txBox="1"/>
          <p:nvPr/>
        </p:nvSpPr>
        <p:spPr>
          <a:xfrm>
            <a:off x="457200" y="457200"/>
            <a:ext cx="8229600" cy="3771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DOCTYPE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html</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PUBLIC</a:t>
            </a:r>
            <a:r>
              <a:rPr lang="en" sz="1000">
                <a:solidFill>
                  <a:srgbClr val="383A42"/>
                </a:solidFill>
                <a:latin typeface="Roboto Mono"/>
                <a:ea typeface="Roboto Mono"/>
                <a:cs typeface="Roboto Mono"/>
                <a:sym typeface="Roboto Mono"/>
              </a:rPr>
              <a:t> </a:t>
            </a:r>
            <a:r>
              <a:rPr lang="en" sz="1000">
                <a:solidFill>
                  <a:srgbClr val="50A14F"/>
                </a:solidFill>
                <a:latin typeface="Roboto Mono"/>
                <a:ea typeface="Roboto Mono"/>
                <a:cs typeface="Roboto Mono"/>
                <a:sym typeface="Roboto Mono"/>
              </a:rPr>
              <a:t>"-//W3C//DTD XHTML 1.0 Transitional//EN""http://www.w3.org/TR/xhtml1/DTD/xhtml1-transitional.dtd"</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html</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xmlns</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"http://www.w3.org/1999/xhtml"</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xml:lang</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"en"</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lang</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"en"</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head</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title</a:t>
            </a:r>
            <a:r>
              <a:rPr lang="en" sz="1000">
                <a:solidFill>
                  <a:srgbClr val="383A42"/>
                </a:solidFill>
                <a:latin typeface="Roboto Mono"/>
                <a:ea typeface="Roboto Mono"/>
                <a:cs typeface="Roboto Mono"/>
                <a:sym typeface="Roboto Mono"/>
              </a:rPr>
              <a:t>&gt;</a:t>
            </a:r>
            <a:r>
              <a:rPr lang="en" sz="1000">
                <a:solidFill>
                  <a:srgbClr val="333333"/>
                </a:solidFill>
                <a:latin typeface="Roboto Mono"/>
                <a:ea typeface="Roboto Mono"/>
                <a:cs typeface="Roboto Mono"/>
                <a:sym typeface="Roboto Mono"/>
              </a:rPr>
              <a:t>Web Design DeCal</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title</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name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"description"</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"A 2 unit course in UC Berkeley for anyone who wants to create a beautiful website."</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property</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"og:title"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"Web Design DeCal"</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property</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"og:url"</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"http://www.wdd.io/"</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property</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"og:image"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"http://www.wdd.io/static/thumbnails/logo.png"</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property</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"og:description"</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"A 2 unit course in UC Berkeley for anyone who wants to create a beautiful website."</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property</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"og:site_name"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"Web Design DeCal"</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name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"twitter:title"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"Web Design DeCal"</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name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"twitter:description"</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"A 2 unit course in UC Berkeley for anyone who wants to create a beautiful website."</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name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"twitter:image"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"http://www.wdd.io/static/thumbnails/logo.png"</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link</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href</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'http://fonts.googleapis.com/css?family=Lato:300,400,700'</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rel</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'stylesheet'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type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'text/css'</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link</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rel</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"stylesheet"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type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"text/css"</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href</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"/static/css/promotional.css"</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link</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rel</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"shortcut icon"</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href</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"/static/icons/favicon.ico"</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script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type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"text/javascript"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src</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"/static/js/vendor/jquery-1.8.3.min.js"</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charset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"utf-8"</a:t>
            </a:r>
            <a:r>
              <a:rPr lang="en" sz="1000">
                <a:solidFill>
                  <a:srgbClr val="383A42"/>
                </a:solidFill>
                <a:latin typeface="Roboto Mono"/>
                <a:ea typeface="Roboto Mono"/>
                <a:cs typeface="Roboto Mono"/>
                <a:sym typeface="Roboto Mono"/>
              </a:rPr>
              <a:t>&gt;&lt;/</a:t>
            </a:r>
            <a:r>
              <a:rPr lang="en" sz="1000">
                <a:solidFill>
                  <a:srgbClr val="E45649"/>
                </a:solidFill>
                <a:latin typeface="Roboto Mono"/>
                <a:ea typeface="Roboto Mono"/>
                <a:cs typeface="Roboto Mono"/>
                <a:sym typeface="Roboto Mono"/>
              </a:rPr>
              <a:t>script</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script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type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"text/javascript"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src</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"/static/js/vendor/jquery-ui-1.9.2.min.js"</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charset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"utf-8"</a:t>
            </a:r>
            <a:r>
              <a:rPr lang="en" sz="1000">
                <a:solidFill>
                  <a:srgbClr val="383A42"/>
                </a:solidFill>
                <a:latin typeface="Roboto Mono"/>
                <a:ea typeface="Roboto Mono"/>
                <a:cs typeface="Roboto Mono"/>
                <a:sym typeface="Roboto Mono"/>
              </a:rPr>
              <a:t>&gt;&lt;/</a:t>
            </a:r>
            <a:r>
              <a:rPr lang="en" sz="1000">
                <a:solidFill>
                  <a:srgbClr val="E45649"/>
                </a:solidFill>
                <a:latin typeface="Roboto Mono"/>
                <a:ea typeface="Roboto Mono"/>
                <a:cs typeface="Roboto Mono"/>
                <a:sym typeface="Roboto Mono"/>
              </a:rPr>
              <a:t>script</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5" name="Shape 375"/>
        <p:cNvGrpSpPr/>
        <p:nvPr/>
      </p:nvGrpSpPr>
      <p:grpSpPr>
        <a:xfrm>
          <a:off x="0" y="0"/>
          <a:ext cx="0" cy="0"/>
          <a:chOff x="0" y="0"/>
          <a:chExt cx="0" cy="0"/>
        </a:xfrm>
      </p:grpSpPr>
      <p:sp>
        <p:nvSpPr>
          <p:cNvPr id="376" name="Google Shape;376;p53"/>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Render code on canvas</a:t>
            </a:r>
            <a:endParaRPr/>
          </a:p>
        </p:txBody>
      </p:sp>
      <p:pic>
        <p:nvPicPr>
          <p:cNvPr id="377" name="Google Shape;377;p53"/>
          <p:cNvPicPr preferRelativeResize="0"/>
          <p:nvPr/>
        </p:nvPicPr>
        <p:blipFill>
          <a:blip r:embed="rId3">
            <a:alphaModFix/>
          </a:blip>
          <a:stretch>
            <a:fillRect/>
          </a:stretch>
        </p:blipFill>
        <p:spPr>
          <a:xfrm>
            <a:off x="1707050" y="457201"/>
            <a:ext cx="5729904" cy="3771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1" name="Shape 381"/>
        <p:cNvGrpSpPr/>
        <p:nvPr/>
      </p:nvGrpSpPr>
      <p:grpSpPr>
        <a:xfrm>
          <a:off x="0" y="0"/>
          <a:ext cx="0" cy="0"/>
          <a:chOff x="0" y="0"/>
          <a:chExt cx="0" cy="0"/>
        </a:xfrm>
      </p:grpSpPr>
      <p:sp>
        <p:nvSpPr>
          <p:cNvPr id="382" name="Google Shape;382;p54"/>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ends of a website</a:t>
            </a:r>
            <a:r>
              <a:rPr i="1" lang="en"/>
              <a:t> (roughly speaking)</a:t>
            </a:r>
            <a:endParaRPr i="1"/>
          </a:p>
        </p:txBody>
      </p:sp>
      <p:sp>
        <p:nvSpPr>
          <p:cNvPr id="383" name="Google Shape;383;p54"/>
          <p:cNvSpPr txBox="1"/>
          <p:nvPr>
            <p:ph idx="4294967295" type="body"/>
          </p:nvPr>
        </p:nvSpPr>
        <p:spPr>
          <a:xfrm>
            <a:off x="502800" y="1028700"/>
            <a:ext cx="4023600" cy="3200400"/>
          </a:xfrm>
          <a:prstGeom prst="rect">
            <a:avLst/>
          </a:prstGeom>
          <a:solidFill>
            <a:srgbClr val="75C36E"/>
          </a:solidFill>
        </p:spPr>
        <p:txBody>
          <a:bodyPr anchorCtr="0" anchor="ctr" bIns="91425" lIns="91425" spcFirstLastPara="1" rIns="91425" wrap="square" tIns="91425">
            <a:noAutofit/>
          </a:bodyPr>
          <a:lstStyle/>
          <a:p>
            <a:pPr indent="0" lvl="0" marL="0" rtl="0" algn="ctr">
              <a:spcBef>
                <a:spcPts val="400"/>
              </a:spcBef>
              <a:spcAft>
                <a:spcPts val="0"/>
              </a:spcAft>
              <a:buNone/>
            </a:pPr>
            <a:r>
              <a:rPr b="1" lang="en">
                <a:solidFill>
                  <a:schemeClr val="lt1"/>
                </a:solidFill>
              </a:rPr>
              <a:t>Front end</a:t>
            </a:r>
            <a:endParaRPr b="1">
              <a:solidFill>
                <a:schemeClr val="lt1"/>
              </a:solidFill>
            </a:endParaRPr>
          </a:p>
          <a:p>
            <a:pPr indent="0" lvl="0" marL="0" rtl="0" algn="ctr">
              <a:spcBef>
                <a:spcPts val="400"/>
              </a:spcBef>
              <a:spcAft>
                <a:spcPts val="0"/>
              </a:spcAft>
              <a:buNone/>
            </a:pPr>
            <a:r>
              <a:rPr lang="en">
                <a:solidFill>
                  <a:schemeClr val="lt1"/>
                </a:solidFill>
              </a:rPr>
              <a:t>What users can see &amp; </a:t>
            </a:r>
            <a:endParaRPr>
              <a:solidFill>
                <a:schemeClr val="lt1"/>
              </a:solidFill>
            </a:endParaRPr>
          </a:p>
          <a:p>
            <a:pPr indent="0" lvl="0" marL="0" rtl="0" algn="ctr">
              <a:spcBef>
                <a:spcPts val="400"/>
              </a:spcBef>
              <a:spcAft>
                <a:spcPts val="0"/>
              </a:spcAft>
              <a:buNone/>
            </a:pPr>
            <a:r>
              <a:rPr lang="en">
                <a:solidFill>
                  <a:schemeClr val="lt1"/>
                </a:solidFill>
              </a:rPr>
              <a:t>what happens in your web browser</a:t>
            </a:r>
            <a:endParaRPr>
              <a:solidFill>
                <a:schemeClr val="lt1"/>
              </a:solidFill>
            </a:endParaRPr>
          </a:p>
          <a:p>
            <a:pPr indent="0" lvl="0" marL="0" rtl="0" algn="ctr">
              <a:spcBef>
                <a:spcPts val="400"/>
              </a:spcBef>
              <a:spcAft>
                <a:spcPts val="0"/>
              </a:spcAft>
              <a:buNone/>
            </a:pPr>
            <a:r>
              <a:rPr lang="en">
                <a:solidFill>
                  <a:schemeClr val="lt1"/>
                </a:solidFill>
              </a:rPr>
              <a:t>e.g. text, images, buttons</a:t>
            </a:r>
            <a:endParaRPr>
              <a:solidFill>
                <a:schemeClr val="lt1"/>
              </a:solidFill>
            </a:endParaRPr>
          </a:p>
        </p:txBody>
      </p:sp>
      <p:sp>
        <p:nvSpPr>
          <p:cNvPr id="384" name="Google Shape;384;p54"/>
          <p:cNvSpPr txBox="1"/>
          <p:nvPr>
            <p:ph idx="4294967295" type="body"/>
          </p:nvPr>
        </p:nvSpPr>
        <p:spPr>
          <a:xfrm>
            <a:off x="4617725" y="1028700"/>
            <a:ext cx="4023600" cy="3200400"/>
          </a:xfrm>
          <a:prstGeom prst="rect">
            <a:avLst/>
          </a:prstGeom>
          <a:solidFill>
            <a:srgbClr val="6191C2"/>
          </a:solidFill>
        </p:spPr>
        <p:txBody>
          <a:bodyPr anchorCtr="0" anchor="ctr" bIns="91425" lIns="91425" spcFirstLastPara="1" rIns="91425" wrap="square" tIns="91425">
            <a:noAutofit/>
          </a:bodyPr>
          <a:lstStyle/>
          <a:p>
            <a:pPr indent="0" lvl="0" marL="0" rtl="0" algn="ctr">
              <a:spcBef>
                <a:spcPts val="400"/>
              </a:spcBef>
              <a:spcAft>
                <a:spcPts val="0"/>
              </a:spcAft>
              <a:buNone/>
            </a:pPr>
            <a:r>
              <a:rPr b="1" lang="en">
                <a:solidFill>
                  <a:schemeClr val="lt1"/>
                </a:solidFill>
              </a:rPr>
              <a:t>Back end</a:t>
            </a:r>
            <a:endParaRPr b="1">
              <a:solidFill>
                <a:schemeClr val="lt1"/>
              </a:solidFill>
            </a:endParaRPr>
          </a:p>
          <a:p>
            <a:pPr indent="0" lvl="0" marL="0" rtl="0" algn="ctr">
              <a:spcBef>
                <a:spcPts val="400"/>
              </a:spcBef>
              <a:spcAft>
                <a:spcPts val="0"/>
              </a:spcAft>
              <a:buNone/>
            </a:pPr>
            <a:r>
              <a:rPr lang="en">
                <a:solidFill>
                  <a:schemeClr val="lt1"/>
                </a:solidFill>
              </a:rPr>
              <a:t>What users can't see &amp;</a:t>
            </a:r>
            <a:endParaRPr>
              <a:solidFill>
                <a:schemeClr val="lt1"/>
              </a:solidFill>
            </a:endParaRPr>
          </a:p>
          <a:p>
            <a:pPr indent="0" lvl="0" marL="0" rtl="0" algn="ctr">
              <a:spcBef>
                <a:spcPts val="400"/>
              </a:spcBef>
              <a:spcAft>
                <a:spcPts val="0"/>
              </a:spcAft>
              <a:buNone/>
            </a:pPr>
            <a:r>
              <a:rPr lang="en">
                <a:solidFill>
                  <a:schemeClr val="lt1"/>
                </a:solidFill>
              </a:rPr>
              <a:t>beyond your web browser</a:t>
            </a:r>
            <a:endParaRPr>
              <a:solidFill>
                <a:schemeClr val="lt1"/>
              </a:solidFill>
            </a:endParaRPr>
          </a:p>
          <a:p>
            <a:pPr indent="0" lvl="0" marL="0" rtl="0" algn="ctr">
              <a:spcBef>
                <a:spcPts val="400"/>
              </a:spcBef>
              <a:spcAft>
                <a:spcPts val="0"/>
              </a:spcAft>
              <a:buNone/>
            </a:pPr>
            <a:r>
              <a:rPr lang="en">
                <a:solidFill>
                  <a:schemeClr val="lt1"/>
                </a:solidFill>
              </a:rPr>
              <a:t>e.g. business logic, data storage</a:t>
            </a:r>
            <a:endParaRPr>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8" name="Shape 388"/>
        <p:cNvGrpSpPr/>
        <p:nvPr/>
      </p:nvGrpSpPr>
      <p:grpSpPr>
        <a:xfrm>
          <a:off x="0" y="0"/>
          <a:ext cx="0" cy="0"/>
          <a:chOff x="0" y="0"/>
          <a:chExt cx="0" cy="0"/>
        </a:xfrm>
      </p:grpSpPr>
      <p:sp>
        <p:nvSpPr>
          <p:cNvPr id="389" name="Google Shape;389;p55"/>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websites are made of</a:t>
            </a:r>
            <a:endParaRPr/>
          </a:p>
        </p:txBody>
      </p:sp>
      <p:sp>
        <p:nvSpPr>
          <p:cNvPr id="390" name="Google Shape;390;p55"/>
          <p:cNvSpPr txBox="1"/>
          <p:nvPr>
            <p:ph idx="4294967295" type="body"/>
          </p:nvPr>
        </p:nvSpPr>
        <p:spPr>
          <a:xfrm>
            <a:off x="502925" y="1028700"/>
            <a:ext cx="2651700" cy="3200400"/>
          </a:xfrm>
          <a:prstGeom prst="rect">
            <a:avLst/>
          </a:prstGeom>
          <a:solidFill>
            <a:srgbClr val="75C36E"/>
          </a:solidFill>
        </p:spPr>
        <p:txBody>
          <a:bodyPr anchorCtr="0" anchor="ctr" bIns="91425" lIns="91425" spcFirstLastPara="1" rIns="91425" wrap="square" tIns="91425">
            <a:noAutofit/>
          </a:bodyPr>
          <a:lstStyle/>
          <a:p>
            <a:pPr indent="0" lvl="0" marL="0" rtl="0" algn="ctr">
              <a:spcBef>
                <a:spcPts val="400"/>
              </a:spcBef>
              <a:spcAft>
                <a:spcPts val="0"/>
              </a:spcAft>
              <a:buNone/>
            </a:pPr>
            <a:r>
              <a:rPr b="1" lang="en">
                <a:solidFill>
                  <a:schemeClr val="lt1"/>
                </a:solidFill>
              </a:rPr>
              <a:t>HTML</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rPr lang="en">
                <a:solidFill>
                  <a:schemeClr val="lt1"/>
                </a:solidFill>
              </a:rPr>
              <a:t>Structure</a:t>
            </a:r>
            <a:endParaRPr>
              <a:solidFill>
                <a:schemeClr val="lt1"/>
              </a:solidFill>
            </a:endParaRPr>
          </a:p>
        </p:txBody>
      </p:sp>
      <p:sp>
        <p:nvSpPr>
          <p:cNvPr id="391" name="Google Shape;391;p55"/>
          <p:cNvSpPr txBox="1"/>
          <p:nvPr>
            <p:ph idx="4294967295" type="body"/>
          </p:nvPr>
        </p:nvSpPr>
        <p:spPr>
          <a:xfrm>
            <a:off x="3246138" y="1028700"/>
            <a:ext cx="2651700" cy="3200400"/>
          </a:xfrm>
          <a:prstGeom prst="rect">
            <a:avLst/>
          </a:prstGeom>
          <a:solidFill>
            <a:srgbClr val="75C36E"/>
          </a:solidFill>
        </p:spPr>
        <p:txBody>
          <a:bodyPr anchorCtr="0" anchor="ctr" bIns="91425" lIns="91425" spcFirstLastPara="1" rIns="91425" wrap="square" tIns="91425">
            <a:noAutofit/>
          </a:bodyPr>
          <a:lstStyle/>
          <a:p>
            <a:pPr indent="0" lvl="0" marL="0" rtl="0" algn="ctr">
              <a:spcBef>
                <a:spcPts val="400"/>
              </a:spcBef>
              <a:spcAft>
                <a:spcPts val="0"/>
              </a:spcAft>
              <a:buNone/>
            </a:pPr>
            <a:r>
              <a:rPr b="1" lang="en">
                <a:solidFill>
                  <a:schemeClr val="lt1"/>
                </a:solidFill>
              </a:rPr>
              <a:t>CSS</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rPr lang="en">
                <a:solidFill>
                  <a:schemeClr val="lt1"/>
                </a:solidFill>
              </a:rPr>
              <a:t>Design</a:t>
            </a:r>
            <a:endParaRPr>
              <a:solidFill>
                <a:schemeClr val="lt1"/>
              </a:solidFill>
            </a:endParaRPr>
          </a:p>
        </p:txBody>
      </p:sp>
      <p:sp>
        <p:nvSpPr>
          <p:cNvPr id="392" name="Google Shape;392;p55"/>
          <p:cNvSpPr txBox="1"/>
          <p:nvPr>
            <p:ph idx="4294967295" type="body"/>
          </p:nvPr>
        </p:nvSpPr>
        <p:spPr>
          <a:xfrm>
            <a:off x="5989375" y="1028700"/>
            <a:ext cx="2651700" cy="3200400"/>
          </a:xfrm>
          <a:prstGeom prst="rect">
            <a:avLst/>
          </a:prstGeom>
          <a:solidFill>
            <a:srgbClr val="75C36E"/>
          </a:solidFill>
        </p:spPr>
        <p:txBody>
          <a:bodyPr anchorCtr="0" anchor="ctr" bIns="91425" lIns="91425" spcFirstLastPara="1" rIns="91425" wrap="square" tIns="91425">
            <a:noAutofit/>
          </a:bodyPr>
          <a:lstStyle/>
          <a:p>
            <a:pPr indent="0" lvl="0" marL="0" rtl="0" algn="ctr">
              <a:spcBef>
                <a:spcPts val="400"/>
              </a:spcBef>
              <a:spcAft>
                <a:spcPts val="0"/>
              </a:spcAft>
              <a:buNone/>
            </a:pPr>
            <a:r>
              <a:rPr b="1" lang="en">
                <a:solidFill>
                  <a:schemeClr val="lt1"/>
                </a:solidFill>
              </a:rPr>
              <a:t>JavaScript</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rPr lang="en">
                <a:solidFill>
                  <a:schemeClr val="lt1"/>
                </a:solidFill>
              </a:rPr>
              <a:t>Function</a:t>
            </a:r>
            <a:endParaRPr>
              <a:solidFill>
                <a:schemeClr val="lt1"/>
              </a:solidFill>
            </a:endParaRPr>
          </a:p>
        </p:txBody>
      </p:sp>
      <p:pic>
        <p:nvPicPr>
          <p:cNvPr id="393" name="Google Shape;393;p55"/>
          <p:cNvPicPr preferRelativeResize="0"/>
          <p:nvPr/>
        </p:nvPicPr>
        <p:blipFill rotWithShape="1">
          <a:blip r:embed="rId3">
            <a:alphaModFix/>
          </a:blip>
          <a:srcRect b="67238" l="32950" r="37897" t="3611"/>
          <a:stretch/>
        </p:blipFill>
        <p:spPr>
          <a:xfrm>
            <a:off x="1257275" y="2057400"/>
            <a:ext cx="1143000" cy="1143000"/>
          </a:xfrm>
          <a:prstGeom prst="ellipse">
            <a:avLst/>
          </a:prstGeom>
          <a:noFill/>
          <a:ln cap="flat" cmpd="sng" w="19050">
            <a:solidFill>
              <a:srgbClr val="EFEFEF"/>
            </a:solidFill>
            <a:prstDash val="solid"/>
            <a:round/>
            <a:headEnd len="sm" w="sm" type="none"/>
            <a:tailEnd len="sm" w="sm" type="none"/>
          </a:ln>
          <a:effectLst>
            <a:outerShdw blurRad="57150" rotWithShape="0" algn="bl" dir="5400000" dist="9525">
              <a:srgbClr val="000000">
                <a:alpha val="50000"/>
              </a:srgbClr>
            </a:outerShdw>
          </a:effectLst>
        </p:spPr>
      </p:pic>
      <p:pic>
        <p:nvPicPr>
          <p:cNvPr id="394" name="Google Shape;394;p55"/>
          <p:cNvPicPr preferRelativeResize="0"/>
          <p:nvPr/>
        </p:nvPicPr>
        <p:blipFill rotWithShape="1">
          <a:blip r:embed="rId4">
            <a:alphaModFix/>
          </a:blip>
          <a:srcRect b="0" l="14132" r="38963" t="17992"/>
          <a:stretch/>
        </p:blipFill>
        <p:spPr>
          <a:xfrm>
            <a:off x="4000500" y="2057388"/>
            <a:ext cx="1143000" cy="1143000"/>
          </a:xfrm>
          <a:prstGeom prst="ellipse">
            <a:avLst/>
          </a:prstGeom>
          <a:noFill/>
          <a:ln cap="flat" cmpd="sng" w="19050">
            <a:solidFill>
              <a:srgbClr val="EFEFEF"/>
            </a:solidFill>
            <a:prstDash val="solid"/>
            <a:round/>
            <a:headEnd len="sm" w="sm" type="none"/>
            <a:tailEnd len="sm" w="sm" type="none"/>
          </a:ln>
          <a:effectLst>
            <a:outerShdw blurRad="57150" rotWithShape="0" algn="bl" dir="5400000" dist="9525">
              <a:srgbClr val="000000">
                <a:alpha val="50000"/>
              </a:srgbClr>
            </a:outerShdw>
          </a:effectLst>
        </p:spPr>
      </p:pic>
      <p:pic>
        <p:nvPicPr>
          <p:cNvPr id="395" name="Google Shape;395;p55"/>
          <p:cNvPicPr preferRelativeResize="0"/>
          <p:nvPr/>
        </p:nvPicPr>
        <p:blipFill rotWithShape="1">
          <a:blip r:embed="rId5">
            <a:alphaModFix/>
          </a:blip>
          <a:srcRect b="3390" l="0" r="0" t="0"/>
          <a:stretch/>
        </p:blipFill>
        <p:spPr>
          <a:xfrm>
            <a:off x="6743725" y="2057400"/>
            <a:ext cx="1143000" cy="1143000"/>
          </a:xfrm>
          <a:prstGeom prst="ellipse">
            <a:avLst/>
          </a:prstGeom>
          <a:noFill/>
          <a:ln cap="flat" cmpd="sng" w="19050">
            <a:solidFill>
              <a:srgbClr val="EFEFEF"/>
            </a:solidFill>
            <a:prstDash val="solid"/>
            <a:round/>
            <a:headEnd len="sm" w="sm" type="none"/>
            <a:tailEnd len="sm" w="sm" type="none"/>
          </a:ln>
          <a:effectLst>
            <a:outerShdw blurRad="57150" rotWithShape="0" algn="bl" dir="5400000" dist="9525">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9" name="Shape 399"/>
        <p:cNvGrpSpPr/>
        <p:nvPr/>
      </p:nvGrpSpPr>
      <p:grpSpPr>
        <a:xfrm>
          <a:off x="0" y="0"/>
          <a:ext cx="0" cy="0"/>
          <a:chOff x="0" y="0"/>
          <a:chExt cx="0" cy="0"/>
        </a:xfrm>
      </p:grpSpPr>
      <p:sp>
        <p:nvSpPr>
          <p:cNvPr id="400" name="Google Shape;400;p56"/>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5C36E"/>
                </a:solidFill>
              </a:rPr>
              <a:t>HTML</a:t>
            </a:r>
            <a:r>
              <a:rPr lang="en"/>
              <a:t> provides the </a:t>
            </a:r>
            <a:r>
              <a:rPr lang="en">
                <a:solidFill>
                  <a:srgbClr val="75C36E"/>
                </a:solidFill>
              </a:rPr>
              <a:t>structure</a:t>
            </a:r>
            <a:r>
              <a:rPr lang="en"/>
              <a:t> of the page</a:t>
            </a:r>
            <a:endParaRPr/>
          </a:p>
          <a:p>
            <a:pPr indent="0" lvl="0" marL="0" rtl="0" algn="ctr">
              <a:spcBef>
                <a:spcPts val="0"/>
              </a:spcBef>
              <a:spcAft>
                <a:spcPts val="0"/>
              </a:spcAft>
              <a:buNone/>
            </a:pPr>
            <a:r>
              <a:rPr b="0" lang="en"/>
              <a:t>A well-written HTML document should be "understandable" without a stylesheet</a:t>
            </a:r>
            <a:endParaRPr b="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4" name="Shape 404"/>
        <p:cNvGrpSpPr/>
        <p:nvPr/>
      </p:nvGrpSpPr>
      <p:grpSpPr>
        <a:xfrm>
          <a:off x="0" y="0"/>
          <a:ext cx="0" cy="0"/>
          <a:chOff x="0" y="0"/>
          <a:chExt cx="0" cy="0"/>
        </a:xfrm>
      </p:grpSpPr>
      <p:sp>
        <p:nvSpPr>
          <p:cNvPr id="405" name="Google Shape;405;p57"/>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HTML example from wdd.io</a:t>
            </a:r>
            <a:endParaRPr/>
          </a:p>
        </p:txBody>
      </p:sp>
      <p:sp>
        <p:nvSpPr>
          <p:cNvPr id="406" name="Google Shape;406;p57"/>
          <p:cNvSpPr txBox="1"/>
          <p:nvPr/>
        </p:nvSpPr>
        <p:spPr>
          <a:xfrm>
            <a:off x="457200" y="457200"/>
            <a:ext cx="8229600" cy="3771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DOCTYPE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html</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PUBLIC</a:t>
            </a:r>
            <a:r>
              <a:rPr lang="en" sz="1000">
                <a:solidFill>
                  <a:srgbClr val="383A42"/>
                </a:solidFill>
                <a:latin typeface="Roboto Mono"/>
                <a:ea typeface="Roboto Mono"/>
                <a:cs typeface="Roboto Mono"/>
                <a:sym typeface="Roboto Mono"/>
              </a:rPr>
              <a:t> </a:t>
            </a:r>
            <a:r>
              <a:rPr lang="en" sz="1000">
                <a:solidFill>
                  <a:srgbClr val="50A14F"/>
                </a:solidFill>
                <a:latin typeface="Roboto Mono"/>
                <a:ea typeface="Roboto Mono"/>
                <a:cs typeface="Roboto Mono"/>
                <a:sym typeface="Roboto Mono"/>
              </a:rPr>
              <a:t>"-//W3C//DTD XHTML 1.0 Transitional//EN""http://www.w3.org/TR/xhtml1/DTD/xhtml1-transitional.dtd"</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html</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xmlns</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"http://www.w3.org/1999/xhtml"</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xml:lang</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"en"</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lang</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"en"</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head</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title</a:t>
            </a:r>
            <a:r>
              <a:rPr lang="en" sz="1000">
                <a:solidFill>
                  <a:srgbClr val="383A42"/>
                </a:solidFill>
                <a:latin typeface="Roboto Mono"/>
                <a:ea typeface="Roboto Mono"/>
                <a:cs typeface="Roboto Mono"/>
                <a:sym typeface="Roboto Mono"/>
              </a:rPr>
              <a:t>&gt;</a:t>
            </a:r>
            <a:r>
              <a:rPr lang="en" sz="1000">
                <a:solidFill>
                  <a:srgbClr val="333333"/>
                </a:solidFill>
                <a:latin typeface="Roboto Mono"/>
                <a:ea typeface="Roboto Mono"/>
                <a:cs typeface="Roboto Mono"/>
                <a:sym typeface="Roboto Mono"/>
              </a:rPr>
              <a:t>Web Design DeCal</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title</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name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"description"</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"A 2 unit course in UC Berkeley for anyone who wants to create a beautiful website."</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property</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"og:title"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"Web Design DeCal"</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property</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"og:url"</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"http://www.wdd.io/"</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property</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"og:image"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"http://www.wdd.io/static/thumbnails/logo.png"</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property</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"og:description"</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"A 2 unit course in UC Berkeley for anyone who wants to create a beautiful website."</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property</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"og:site_name"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"Web Design DeCal"</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name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"twitter:title"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"Web Design DeCal"</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name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"twitter:description"</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"A 2 unit course in UC Berkeley for anyone who wants to create a beautiful website."</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meta</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name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"twitter:image"</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content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"http://www.wdd.io/static/thumbnails/logo.png"</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link</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href</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'http://fonts.googleapis.com/css?family=Lato:300,400,700'</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rel</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'stylesheet'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type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'text/css'</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link</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rel</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"stylesheet"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type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"text/css"</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href</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"/static/css/promotional.css"</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link</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rel</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"shortcut icon"</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href</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"/static/icons/favicon.ico"</a:t>
            </a:r>
            <a:r>
              <a:rPr lang="en" sz="1000">
                <a:solidFill>
                  <a:srgbClr val="383A42"/>
                </a:solidFill>
                <a:latin typeface="Roboto Mono"/>
                <a:ea typeface="Roboto Mono"/>
                <a:cs typeface="Roboto Mono"/>
                <a:sym typeface="Roboto Mono"/>
              </a:rPr>
              <a:t> /&gt;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script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type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"text/javascript"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src</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"/static/js/vendor/jquery-1.8.3.min.js"</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charset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"utf-8"</a:t>
            </a:r>
            <a:r>
              <a:rPr lang="en" sz="1000">
                <a:solidFill>
                  <a:srgbClr val="383A42"/>
                </a:solidFill>
                <a:latin typeface="Roboto Mono"/>
                <a:ea typeface="Roboto Mono"/>
                <a:cs typeface="Roboto Mono"/>
                <a:sym typeface="Roboto Mono"/>
              </a:rPr>
              <a:t>&gt;&lt;/</a:t>
            </a:r>
            <a:r>
              <a:rPr lang="en" sz="1000">
                <a:solidFill>
                  <a:srgbClr val="E45649"/>
                </a:solidFill>
                <a:latin typeface="Roboto Mono"/>
                <a:ea typeface="Roboto Mono"/>
                <a:cs typeface="Roboto Mono"/>
                <a:sym typeface="Roboto Mono"/>
              </a:rPr>
              <a:t>script</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&lt;</a:t>
            </a:r>
            <a:r>
              <a:rPr lang="en" sz="1000">
                <a:solidFill>
                  <a:srgbClr val="E45649"/>
                </a:solidFill>
                <a:latin typeface="Roboto Mono"/>
                <a:ea typeface="Roboto Mono"/>
                <a:cs typeface="Roboto Mono"/>
                <a:sym typeface="Roboto Mono"/>
              </a:rPr>
              <a:t>script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type</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"text/javascript"</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src</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"/static/js/vendor/jquery-ui-1.9.2.min.js"</a:t>
            </a:r>
            <a:r>
              <a:rPr lang="en" sz="1000">
                <a:solidFill>
                  <a:srgbClr val="383A42"/>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charset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"utf-8"</a:t>
            </a:r>
            <a:r>
              <a:rPr lang="en" sz="1000">
                <a:solidFill>
                  <a:srgbClr val="383A42"/>
                </a:solidFill>
                <a:latin typeface="Roboto Mono"/>
                <a:ea typeface="Roboto Mono"/>
                <a:cs typeface="Roboto Mono"/>
                <a:sym typeface="Roboto Mono"/>
              </a:rPr>
              <a:t>&gt;&lt;/</a:t>
            </a:r>
            <a:r>
              <a:rPr lang="en" sz="1000">
                <a:solidFill>
                  <a:srgbClr val="E45649"/>
                </a:solidFill>
                <a:latin typeface="Roboto Mono"/>
                <a:ea typeface="Roboto Mono"/>
                <a:cs typeface="Roboto Mono"/>
                <a:sym typeface="Roboto Mono"/>
              </a:rPr>
              <a:t>script</a:t>
            </a:r>
            <a:r>
              <a:rPr lang="en" sz="1000">
                <a:solidFill>
                  <a:srgbClr val="383A42"/>
                </a:solidFill>
                <a:latin typeface="Roboto Mono"/>
                <a:ea typeface="Roboto Mono"/>
                <a:cs typeface="Roboto Mono"/>
                <a:sym typeface="Roboto Mono"/>
              </a:rPr>
              <a:t>&gt;</a:t>
            </a:r>
            <a:endParaRPr sz="1000">
              <a:solidFill>
                <a:srgbClr val="383A42"/>
              </a:solidFill>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0" name="Shape 410"/>
        <p:cNvGrpSpPr/>
        <p:nvPr/>
      </p:nvGrpSpPr>
      <p:grpSpPr>
        <a:xfrm>
          <a:off x="0" y="0"/>
          <a:ext cx="0" cy="0"/>
          <a:chOff x="0" y="0"/>
          <a:chExt cx="0" cy="0"/>
        </a:xfrm>
      </p:grpSpPr>
      <p:sp>
        <p:nvSpPr>
          <p:cNvPr id="411" name="Google Shape;411;p58"/>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5C36E"/>
                </a:solidFill>
              </a:rPr>
              <a:t>CSS</a:t>
            </a:r>
            <a:r>
              <a:rPr lang="en"/>
              <a:t> provides the </a:t>
            </a:r>
            <a:r>
              <a:rPr lang="en">
                <a:solidFill>
                  <a:srgbClr val="75C36E"/>
                </a:solidFill>
              </a:rPr>
              <a:t>design</a:t>
            </a:r>
            <a:r>
              <a:rPr lang="en"/>
              <a:t> of the page</a:t>
            </a:r>
            <a:endParaRPr/>
          </a:p>
          <a:p>
            <a:pPr indent="0" lvl="0" marL="0" rtl="0" algn="ctr">
              <a:spcBef>
                <a:spcPts val="0"/>
              </a:spcBef>
              <a:spcAft>
                <a:spcPts val="0"/>
              </a:spcAft>
              <a:buNone/>
            </a:pPr>
            <a:r>
              <a:rPr b="0" lang="en"/>
              <a:t>Just several lines of "code" is enough to create "design"</a:t>
            </a:r>
            <a:br>
              <a:rPr b="0" lang="en"/>
            </a:br>
            <a:r>
              <a:rPr b="0" lang="en"/>
              <a:t>shapes, color, buttons, you name it</a:t>
            </a:r>
            <a:endParaRPr b="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5" name="Shape 415"/>
        <p:cNvGrpSpPr/>
        <p:nvPr/>
      </p:nvGrpSpPr>
      <p:grpSpPr>
        <a:xfrm>
          <a:off x="0" y="0"/>
          <a:ext cx="0" cy="0"/>
          <a:chOff x="0" y="0"/>
          <a:chExt cx="0" cy="0"/>
        </a:xfrm>
      </p:grpSpPr>
      <p:sp>
        <p:nvSpPr>
          <p:cNvPr id="416" name="Google Shape;416;p59"/>
          <p:cNvSpPr txBox="1"/>
          <p:nvPr/>
        </p:nvSpPr>
        <p:spPr>
          <a:xfrm>
            <a:off x="457200" y="457200"/>
            <a:ext cx="8229600" cy="3771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E45649"/>
                </a:solidFill>
                <a:latin typeface="Roboto Mono"/>
                <a:ea typeface="Roboto Mono"/>
                <a:cs typeface="Roboto Mono"/>
                <a:sym typeface="Roboto Mono"/>
              </a:rPr>
              <a:t>body</a:t>
            </a:r>
            <a:r>
              <a:rPr lang="en"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margin</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0</a:t>
            </a: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font-family</a:t>
            </a:r>
            <a:r>
              <a:rPr lang="en" sz="1000">
                <a:solidFill>
                  <a:srgbClr val="333333"/>
                </a:solidFill>
                <a:latin typeface="Roboto Mono"/>
                <a:ea typeface="Roboto Mono"/>
                <a:cs typeface="Roboto Mono"/>
                <a:sym typeface="Roboto Mono"/>
              </a:rPr>
              <a:t>: </a:t>
            </a:r>
            <a:r>
              <a:rPr lang="en" sz="1000">
                <a:solidFill>
                  <a:srgbClr val="50A14F"/>
                </a:solidFill>
                <a:latin typeface="Roboto Mono"/>
                <a:ea typeface="Roboto Mono"/>
                <a:cs typeface="Roboto Mono"/>
                <a:sym typeface="Roboto Mono"/>
              </a:rPr>
              <a:t>'Lato'</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sans-serif</a:t>
            </a: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background</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a:t>
            </a:r>
            <a:r>
              <a:rPr lang="en" sz="1000">
                <a:solidFill>
                  <a:srgbClr val="0184BC"/>
                </a:solidFill>
                <a:latin typeface="Roboto Mono"/>
                <a:ea typeface="Roboto Mono"/>
                <a:cs typeface="Roboto Mono"/>
                <a:sym typeface="Roboto Mono"/>
              </a:rPr>
              <a:t>f7f5f2</a:t>
            </a: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-webkit-font-smoothing</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antialiased</a:t>
            </a: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E45649"/>
                </a:solidFill>
                <a:latin typeface="Roboto Mono"/>
                <a:ea typeface="Roboto Mono"/>
                <a:cs typeface="Roboto Mono"/>
                <a:sym typeface="Roboto Mono"/>
              </a:rPr>
              <a:t>a</a:t>
            </a:r>
            <a:r>
              <a:rPr lang="en"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color</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inherit</a:t>
            </a: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text-decoration</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none</a:t>
            </a: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986801"/>
                </a:solidFill>
                <a:latin typeface="Roboto Mono"/>
                <a:ea typeface="Roboto Mono"/>
                <a:cs typeface="Roboto Mono"/>
                <a:sym typeface="Roboto Mono"/>
              </a:rPr>
              <a:t>.img-scaled</a:t>
            </a:r>
            <a:r>
              <a:rPr lang="en"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width</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100%</a:t>
            </a: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986801"/>
                </a:solidFill>
                <a:latin typeface="Roboto Mono"/>
                <a:ea typeface="Roboto Mono"/>
                <a:cs typeface="Roboto Mono"/>
                <a:sym typeface="Roboto Mono"/>
              </a:rPr>
              <a:t>.img-scaled-wh</a:t>
            </a:r>
            <a:r>
              <a:rPr lang="en"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width</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100%</a:t>
            </a: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height</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100%</a:t>
            </a: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object-fit</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cover</a:t>
            </a: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986801"/>
                </a:solidFill>
                <a:latin typeface="Roboto Mono"/>
                <a:ea typeface="Roboto Mono"/>
                <a:cs typeface="Roboto Mono"/>
                <a:sym typeface="Roboto Mono"/>
              </a:rPr>
              <a:t>.clear</a:t>
            </a:r>
            <a:r>
              <a:rPr lang="en"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clear</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both</a:t>
            </a:r>
            <a:r>
              <a:rPr lang="en" sz="1000">
                <a:solidFill>
                  <a:srgbClr val="333333"/>
                </a:solidFill>
                <a:latin typeface="Roboto Mono"/>
                <a:ea typeface="Roboto Mono"/>
                <a:cs typeface="Roboto Mono"/>
                <a:sym typeface="Roboto Mono"/>
              </a:rPr>
              <a:t>;</a:t>
            </a:r>
            <a:endParaRPr sz="1000">
              <a:solidFill>
                <a:srgbClr val="A626A4"/>
              </a:solidFill>
              <a:latin typeface="Roboto Mono"/>
              <a:ea typeface="Roboto Mono"/>
              <a:cs typeface="Roboto Mono"/>
              <a:sym typeface="Roboto Mono"/>
            </a:endParaRPr>
          </a:p>
        </p:txBody>
      </p:sp>
      <p:sp>
        <p:nvSpPr>
          <p:cNvPr id="417" name="Google Shape;417;p59"/>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CSS example from wdd.io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few questions for you...</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1" name="Shape 421"/>
        <p:cNvGrpSpPr/>
        <p:nvPr/>
      </p:nvGrpSpPr>
      <p:grpSpPr>
        <a:xfrm>
          <a:off x="0" y="0"/>
          <a:ext cx="0" cy="0"/>
          <a:chOff x="0" y="0"/>
          <a:chExt cx="0" cy="0"/>
        </a:xfrm>
      </p:grpSpPr>
      <p:sp>
        <p:nvSpPr>
          <p:cNvPr id="422" name="Google Shape;422;p60"/>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5C36E"/>
                </a:solidFill>
              </a:rPr>
              <a:t>JavaScript</a:t>
            </a:r>
            <a:r>
              <a:rPr lang="en"/>
              <a:t> provides the </a:t>
            </a:r>
            <a:r>
              <a:rPr lang="en">
                <a:solidFill>
                  <a:srgbClr val="75C36E"/>
                </a:solidFill>
              </a:rPr>
              <a:t>function</a:t>
            </a:r>
            <a:r>
              <a:rPr lang="en"/>
              <a:t> of the page</a:t>
            </a:r>
            <a:endParaRPr/>
          </a:p>
          <a:p>
            <a:pPr indent="0" lvl="0" marL="0" rtl="0" algn="ctr">
              <a:spcBef>
                <a:spcPts val="0"/>
              </a:spcBef>
              <a:spcAft>
                <a:spcPts val="0"/>
              </a:spcAft>
              <a:buNone/>
            </a:pPr>
            <a:r>
              <a:rPr b="0" lang="en"/>
              <a:t>What will happen to websites with JavaScript disabled?</a:t>
            </a:r>
            <a:endParaRPr b="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6" name="Shape 426"/>
        <p:cNvGrpSpPr/>
        <p:nvPr/>
      </p:nvGrpSpPr>
      <p:grpSpPr>
        <a:xfrm>
          <a:off x="0" y="0"/>
          <a:ext cx="0" cy="0"/>
          <a:chOff x="0" y="0"/>
          <a:chExt cx="0" cy="0"/>
        </a:xfrm>
      </p:grpSpPr>
      <p:sp>
        <p:nvSpPr>
          <p:cNvPr id="427" name="Google Shape;427;p61"/>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JavaScript</a:t>
            </a:r>
            <a:r>
              <a:rPr lang="en"/>
              <a:t> example from wdd.io</a:t>
            </a:r>
            <a:endParaRPr/>
          </a:p>
        </p:txBody>
      </p:sp>
      <p:sp>
        <p:nvSpPr>
          <p:cNvPr id="428" name="Google Shape;428;p61"/>
          <p:cNvSpPr txBox="1"/>
          <p:nvPr/>
        </p:nvSpPr>
        <p:spPr>
          <a:xfrm>
            <a:off x="457200" y="457200"/>
            <a:ext cx="8229600" cy="3771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A626A4"/>
                </a:solidFill>
                <a:latin typeface="Roboto Mono"/>
                <a:ea typeface="Roboto Mono"/>
                <a:cs typeface="Roboto Mono"/>
                <a:sym typeface="Roboto Mono"/>
              </a:rPr>
              <a:t>function</a:t>
            </a:r>
            <a:r>
              <a:rPr lang="en" sz="1000">
                <a:solidFill>
                  <a:srgbClr val="333333"/>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resize_dom</a:t>
            </a:r>
            <a:r>
              <a:rPr lang="en" sz="1000">
                <a:solidFill>
                  <a:srgbClr val="383A42"/>
                </a:solidFill>
                <a:latin typeface="Roboto Mono"/>
                <a:ea typeface="Roboto Mono"/>
                <a:cs typeface="Roboto Mono"/>
                <a:sym typeface="Roboto Mono"/>
              </a:rPr>
              <a:t>(window_height)</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'.schedule-item'</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83A42"/>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css</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'padding-top'</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a:t>
            </a:r>
            <a:r>
              <a:rPr lang="en" sz="1000">
                <a:solidFill>
                  <a:srgbClr val="4078F2"/>
                </a:solidFill>
                <a:latin typeface="Roboto Mono"/>
                <a:ea typeface="Roboto Mono"/>
                <a:cs typeface="Roboto Mono"/>
                <a:sym typeface="Roboto Mono"/>
              </a:rPr>
              <a:t>$</a:t>
            </a:r>
            <a:r>
              <a:rPr lang="en" sz="1000">
                <a:solidFill>
                  <a:srgbClr val="383A42"/>
                </a:solidFill>
                <a:latin typeface="Roboto Mono"/>
                <a:ea typeface="Roboto Mono"/>
                <a:cs typeface="Roboto Mono"/>
                <a:sym typeface="Roboto Mono"/>
              </a:rPr>
              <a:t>(</a:t>
            </a:r>
            <a:r>
              <a:rPr lang="en" sz="1000">
                <a:solidFill>
                  <a:srgbClr val="E45649"/>
                </a:solidFill>
                <a:latin typeface="Roboto Mono"/>
                <a:ea typeface="Roboto Mono"/>
                <a:cs typeface="Roboto Mono"/>
                <a:sym typeface="Roboto Mono"/>
              </a:rPr>
              <a:t>window</a:t>
            </a:r>
            <a:r>
              <a:rPr lang="en" sz="1000">
                <a:solidFill>
                  <a:srgbClr val="383A42"/>
                </a:solidFill>
                <a:latin typeface="Roboto Mono"/>
                <a:ea typeface="Roboto Mono"/>
                <a:cs typeface="Roboto Mono"/>
                <a:sym typeface="Roboto Mono"/>
              </a:rPr>
              <a:t>).</a:t>
            </a:r>
            <a:r>
              <a:rPr lang="en" sz="1000">
                <a:solidFill>
                  <a:srgbClr val="4078F2"/>
                </a:solidFill>
                <a:latin typeface="Roboto Mono"/>
                <a:ea typeface="Roboto Mono"/>
                <a:cs typeface="Roboto Mono"/>
                <a:sym typeface="Roboto Mono"/>
              </a:rPr>
              <a:t>height</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window_height)</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2</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50A14F"/>
                </a:solidFill>
                <a:latin typeface="Roboto Mono"/>
                <a:ea typeface="Roboto Mono"/>
                <a:cs typeface="Roboto Mono"/>
                <a:sym typeface="Roboto Mono"/>
              </a:rPr>
              <a:t>'px'</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'.schedule-item:nth-child(12)'</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83A42"/>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css</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'padding-bottom'</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a:t>
            </a:r>
            <a:r>
              <a:rPr lang="en" sz="1000">
                <a:solidFill>
                  <a:srgbClr val="4078F2"/>
                </a:solidFill>
                <a:latin typeface="Roboto Mono"/>
                <a:ea typeface="Roboto Mono"/>
                <a:cs typeface="Roboto Mono"/>
                <a:sym typeface="Roboto Mono"/>
              </a:rPr>
              <a:t>$</a:t>
            </a:r>
            <a:r>
              <a:rPr lang="en" sz="1000">
                <a:solidFill>
                  <a:srgbClr val="383A42"/>
                </a:solidFill>
                <a:latin typeface="Roboto Mono"/>
                <a:ea typeface="Roboto Mono"/>
                <a:cs typeface="Roboto Mono"/>
                <a:sym typeface="Roboto Mono"/>
              </a:rPr>
              <a:t>(</a:t>
            </a:r>
            <a:r>
              <a:rPr lang="en" sz="1000">
                <a:solidFill>
                  <a:srgbClr val="E45649"/>
                </a:solidFill>
                <a:latin typeface="Roboto Mono"/>
                <a:ea typeface="Roboto Mono"/>
                <a:cs typeface="Roboto Mono"/>
                <a:sym typeface="Roboto Mono"/>
              </a:rPr>
              <a:t>window</a:t>
            </a:r>
            <a:r>
              <a:rPr lang="en" sz="1000">
                <a:solidFill>
                  <a:srgbClr val="383A42"/>
                </a:solidFill>
                <a:latin typeface="Roboto Mono"/>
                <a:ea typeface="Roboto Mono"/>
                <a:cs typeface="Roboto Mono"/>
                <a:sym typeface="Roboto Mono"/>
              </a:rPr>
              <a:t>).</a:t>
            </a:r>
            <a:r>
              <a:rPr lang="en" sz="1000">
                <a:solidFill>
                  <a:srgbClr val="4078F2"/>
                </a:solidFill>
                <a:latin typeface="Roboto Mono"/>
                <a:ea typeface="Roboto Mono"/>
                <a:cs typeface="Roboto Mono"/>
                <a:sym typeface="Roboto Mono"/>
              </a:rPr>
              <a:t>height</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window_height)</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2</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50A14F"/>
                </a:solidFill>
                <a:latin typeface="Roboto Mono"/>
                <a:ea typeface="Roboto Mono"/>
                <a:cs typeface="Roboto Mono"/>
                <a:sym typeface="Roboto Mono"/>
              </a:rPr>
              <a:t>'px'</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'#apply-header'</a:t>
            </a:r>
            <a:r>
              <a:rPr lang="en" sz="1000">
                <a:solidFill>
                  <a:srgbClr val="383A42"/>
                </a:solidFill>
                <a:latin typeface="Roboto Mono"/>
                <a:ea typeface="Roboto Mono"/>
                <a:cs typeface="Roboto Mono"/>
                <a:sym typeface="Roboto Mono"/>
              </a:rPr>
              <a:t>).</a:t>
            </a:r>
            <a:r>
              <a:rPr lang="en" sz="1000">
                <a:solidFill>
                  <a:srgbClr val="4078F2"/>
                </a:solidFill>
                <a:latin typeface="Roboto Mono"/>
                <a:ea typeface="Roboto Mono"/>
                <a:cs typeface="Roboto Mono"/>
                <a:sym typeface="Roboto Mono"/>
              </a:rPr>
              <a:t>css</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'height'</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a:t>
            </a:r>
            <a:r>
              <a:rPr lang="en" sz="1000">
                <a:solidFill>
                  <a:srgbClr val="383A42"/>
                </a:solidFill>
                <a:latin typeface="Roboto Mono"/>
                <a:ea typeface="Roboto Mono"/>
                <a:cs typeface="Roboto Mono"/>
                <a:sym typeface="Roboto Mono"/>
              </a:rPr>
              <a:t>(</a:t>
            </a:r>
            <a:r>
              <a:rPr lang="en" sz="1000">
                <a:solidFill>
                  <a:srgbClr val="E45649"/>
                </a:solidFill>
                <a:latin typeface="Roboto Mono"/>
                <a:ea typeface="Roboto Mono"/>
                <a:cs typeface="Roboto Mono"/>
                <a:sym typeface="Roboto Mono"/>
              </a:rPr>
              <a:t>window</a:t>
            </a:r>
            <a:r>
              <a:rPr lang="en" sz="1000">
                <a:solidFill>
                  <a:srgbClr val="383A42"/>
                </a:solidFill>
                <a:latin typeface="Roboto Mono"/>
                <a:ea typeface="Roboto Mono"/>
                <a:cs typeface="Roboto Mono"/>
                <a:sym typeface="Roboto Mono"/>
              </a:rPr>
              <a:t>).</a:t>
            </a:r>
            <a:r>
              <a:rPr lang="en" sz="1000">
                <a:solidFill>
                  <a:srgbClr val="4078F2"/>
                </a:solidFill>
                <a:latin typeface="Roboto Mono"/>
                <a:ea typeface="Roboto Mono"/>
                <a:cs typeface="Roboto Mono"/>
                <a:sym typeface="Roboto Mono"/>
              </a:rPr>
              <a:t>height</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180</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50A14F"/>
                </a:solidFill>
                <a:latin typeface="Roboto Mono"/>
                <a:ea typeface="Roboto Mono"/>
                <a:cs typeface="Roboto Mono"/>
                <a:sym typeface="Roboto Mono"/>
              </a:rPr>
              <a:t>'px'</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setTimeout</a:t>
            </a:r>
            <a:r>
              <a:rPr lang="en" sz="1000">
                <a:solidFill>
                  <a:srgbClr val="383A42"/>
                </a:solidFill>
                <a:latin typeface="Roboto Mono"/>
                <a:ea typeface="Roboto Mono"/>
                <a:cs typeface="Roboto Mono"/>
                <a:sym typeface="Roboto Mono"/>
              </a:rPr>
              <a:t>(</a:t>
            </a:r>
            <a:r>
              <a:rPr lang="en" sz="1000">
                <a:solidFill>
                  <a:srgbClr val="A626A4"/>
                </a:solidFill>
                <a:latin typeface="Roboto Mono"/>
                <a:ea typeface="Roboto Mono"/>
                <a:cs typeface="Roboto Mono"/>
                <a:sym typeface="Roboto Mono"/>
              </a:rPr>
              <a:t>function</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scheduleOffsetDict</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'.schedule-item'</a:t>
            </a:r>
            <a:r>
              <a:rPr lang="en" sz="1000">
                <a:solidFill>
                  <a:srgbClr val="383A42"/>
                </a:solidFill>
                <a:latin typeface="Roboto Mono"/>
                <a:ea typeface="Roboto Mono"/>
                <a:cs typeface="Roboto Mono"/>
                <a:sym typeface="Roboto Mono"/>
              </a:rPr>
              <a:t>).</a:t>
            </a:r>
            <a:r>
              <a:rPr lang="en" sz="1000">
                <a:solidFill>
                  <a:srgbClr val="4078F2"/>
                </a:solidFill>
                <a:latin typeface="Roboto Mono"/>
                <a:ea typeface="Roboto Mono"/>
                <a:cs typeface="Roboto Mono"/>
                <a:sym typeface="Roboto Mono"/>
              </a:rPr>
              <a:t>each</a:t>
            </a:r>
            <a:r>
              <a:rPr lang="en" sz="1000">
                <a:solidFill>
                  <a:srgbClr val="383A42"/>
                </a:solidFill>
                <a:latin typeface="Roboto Mono"/>
                <a:ea typeface="Roboto Mono"/>
                <a:cs typeface="Roboto Mono"/>
                <a:sym typeface="Roboto Mono"/>
              </a:rPr>
              <a:t>(</a:t>
            </a:r>
            <a:r>
              <a:rPr lang="en" sz="1000">
                <a:solidFill>
                  <a:srgbClr val="A626A4"/>
                </a:solidFill>
                <a:latin typeface="Roboto Mono"/>
                <a:ea typeface="Roboto Mono"/>
                <a:cs typeface="Roboto Mono"/>
                <a:sym typeface="Roboto Mono"/>
              </a:rPr>
              <a:t>function</a:t>
            </a:r>
            <a:r>
              <a:rPr lang="en" sz="1000">
                <a:solidFill>
                  <a:srgbClr val="383A42"/>
                </a:solidFill>
                <a:latin typeface="Roboto Mono"/>
                <a:ea typeface="Roboto Mono"/>
                <a:cs typeface="Roboto Mono"/>
                <a:sym typeface="Roboto Mono"/>
              </a:rPr>
              <a:t>(i){</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scheduleOffsetDict[</a:t>
            </a:r>
            <a:r>
              <a:rPr lang="en" sz="1000">
                <a:solidFill>
                  <a:srgbClr val="4078F2"/>
                </a:solidFill>
                <a:latin typeface="Roboto Mono"/>
                <a:ea typeface="Roboto Mono"/>
                <a:cs typeface="Roboto Mono"/>
                <a:sym typeface="Roboto Mono"/>
              </a:rPr>
              <a:t>$</a:t>
            </a:r>
            <a:r>
              <a:rPr lang="en" sz="1000">
                <a:solidFill>
                  <a:srgbClr val="383A42"/>
                </a:solidFill>
                <a:latin typeface="Roboto Mono"/>
                <a:ea typeface="Roboto Mono"/>
                <a:cs typeface="Roboto Mono"/>
                <a:sym typeface="Roboto Mono"/>
              </a:rPr>
              <a:t>(</a:t>
            </a:r>
            <a:r>
              <a:rPr lang="en" sz="1000">
                <a:solidFill>
                  <a:srgbClr val="C18401"/>
                </a:solidFill>
                <a:latin typeface="Roboto Mono"/>
                <a:ea typeface="Roboto Mono"/>
                <a:cs typeface="Roboto Mono"/>
                <a:sym typeface="Roboto Mono"/>
              </a:rPr>
              <a:t>this</a:t>
            </a:r>
            <a:r>
              <a:rPr lang="en" sz="1000">
                <a:solidFill>
                  <a:srgbClr val="383A42"/>
                </a:solidFill>
                <a:latin typeface="Roboto Mono"/>
                <a:ea typeface="Roboto Mono"/>
                <a:cs typeface="Roboto Mono"/>
                <a:sym typeface="Roboto Mono"/>
              </a:rPr>
              <a:t>).</a:t>
            </a:r>
            <a:r>
              <a:rPr lang="en" sz="1000">
                <a:solidFill>
                  <a:srgbClr val="4078F2"/>
                </a:solidFill>
                <a:latin typeface="Roboto Mono"/>
                <a:ea typeface="Roboto Mono"/>
                <a:cs typeface="Roboto Mono"/>
                <a:sym typeface="Roboto Mono"/>
              </a:rPr>
              <a:t>position</a:t>
            </a:r>
            <a:r>
              <a:rPr lang="en" sz="1000">
                <a:solidFill>
                  <a:srgbClr val="383A42"/>
                </a:solidFill>
                <a:latin typeface="Roboto Mono"/>
                <a:ea typeface="Roboto Mono"/>
                <a:cs typeface="Roboto Mono"/>
                <a:sym typeface="Roboto Mono"/>
              </a:rPr>
              <a:t>().</a:t>
            </a:r>
            <a:r>
              <a:rPr lang="en" sz="1000">
                <a:solidFill>
                  <a:srgbClr val="E45649"/>
                </a:solidFill>
                <a:latin typeface="Roboto Mono"/>
                <a:ea typeface="Roboto Mono"/>
                <a:cs typeface="Roboto Mono"/>
                <a:sym typeface="Roboto Mono"/>
              </a:rPr>
              <a:t>top</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120</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i;</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100</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A626A4"/>
                </a:solidFill>
                <a:latin typeface="Roboto Mono"/>
                <a:ea typeface="Roboto Mono"/>
                <a:cs typeface="Roboto Mono"/>
                <a:sym typeface="Roboto Mono"/>
              </a:rPr>
              <a:t>function</a:t>
            </a:r>
            <a:r>
              <a:rPr lang="en" sz="1000">
                <a:solidFill>
                  <a:srgbClr val="333333"/>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set_cover</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A626A4"/>
                </a:solidFill>
                <a:latin typeface="Roboto Mono"/>
                <a:ea typeface="Roboto Mono"/>
                <a:cs typeface="Roboto Mono"/>
                <a:sym typeface="Roboto Mono"/>
              </a:rPr>
              <a:t>var</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offsetY</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a:t>
            </a:r>
            <a:r>
              <a:rPr lang="en" sz="1000">
                <a:solidFill>
                  <a:srgbClr val="383A42"/>
                </a:solidFill>
                <a:latin typeface="Roboto Mono"/>
                <a:ea typeface="Roboto Mono"/>
                <a:cs typeface="Roboto Mono"/>
                <a:sym typeface="Roboto Mono"/>
              </a:rPr>
              <a:t>(</a:t>
            </a:r>
            <a:r>
              <a:rPr lang="en" sz="1000">
                <a:solidFill>
                  <a:srgbClr val="E45649"/>
                </a:solidFill>
                <a:latin typeface="Roboto Mono"/>
                <a:ea typeface="Roboto Mono"/>
                <a:cs typeface="Roboto Mono"/>
                <a:sym typeface="Roboto Mono"/>
              </a:rPr>
              <a:t>window</a:t>
            </a:r>
            <a:r>
              <a:rPr lang="en" sz="1000">
                <a:solidFill>
                  <a:srgbClr val="383A42"/>
                </a:solidFill>
                <a:latin typeface="Roboto Mono"/>
                <a:ea typeface="Roboto Mono"/>
                <a:cs typeface="Roboto Mono"/>
                <a:sym typeface="Roboto Mono"/>
              </a:rPr>
              <a:t>).</a:t>
            </a:r>
            <a:r>
              <a:rPr lang="en" sz="1000">
                <a:solidFill>
                  <a:srgbClr val="4078F2"/>
                </a:solidFill>
                <a:latin typeface="Roboto Mono"/>
                <a:ea typeface="Roboto Mono"/>
                <a:cs typeface="Roboto Mono"/>
                <a:sym typeface="Roboto Mono"/>
              </a:rPr>
              <a:t>height</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0.7</a:t>
            </a:r>
            <a:r>
              <a:rPr lang="en" sz="1000">
                <a:solidFill>
                  <a:srgbClr val="333333"/>
                </a:solidFill>
                <a:latin typeface="Roboto Mono"/>
                <a:ea typeface="Roboto Mono"/>
                <a:cs typeface="Roboto Mono"/>
                <a:sym typeface="Roboto Mono"/>
              </a:rPr>
              <a:t> </a:t>
            </a:r>
            <a:r>
              <a:rPr lang="en" sz="1000">
                <a:solidFill>
                  <a:srgbClr val="0184BC"/>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986801"/>
                </a:solidFill>
                <a:latin typeface="Roboto Mono"/>
                <a:ea typeface="Roboto Mono"/>
                <a:cs typeface="Roboto Mono"/>
                <a:sym typeface="Roboto Mono"/>
              </a:rPr>
              <a:t>340</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'.window-container'</a:t>
            </a:r>
            <a:r>
              <a:rPr lang="en" sz="1000">
                <a:solidFill>
                  <a:srgbClr val="383A42"/>
                </a:solidFill>
                <a:latin typeface="Roboto Mono"/>
                <a:ea typeface="Roboto Mono"/>
                <a:cs typeface="Roboto Mono"/>
                <a:sym typeface="Roboto Mono"/>
              </a:rPr>
              <a:t>).</a:t>
            </a:r>
            <a:r>
              <a:rPr lang="en" sz="1000">
                <a:solidFill>
                  <a:srgbClr val="4078F2"/>
                </a:solidFill>
                <a:latin typeface="Roboto Mono"/>
                <a:ea typeface="Roboto Mono"/>
                <a:cs typeface="Roboto Mono"/>
                <a:sym typeface="Roboto Mono"/>
              </a:rPr>
              <a:t>css</a:t>
            </a:r>
            <a:r>
              <a:rPr lang="en" sz="1000">
                <a:solidFill>
                  <a:srgbClr val="383A42"/>
                </a:solidFill>
                <a:latin typeface="Roboto Mono"/>
                <a:ea typeface="Roboto Mono"/>
                <a:cs typeface="Roboto Mono"/>
                <a:sym typeface="Roboto Mono"/>
              </a:rPr>
              <a:t>(</a:t>
            </a:r>
            <a:r>
              <a:rPr lang="en" sz="1000">
                <a:solidFill>
                  <a:srgbClr val="50A14F"/>
                </a:solidFill>
                <a:latin typeface="Roboto Mono"/>
                <a:ea typeface="Roboto Mono"/>
                <a:cs typeface="Roboto Mono"/>
                <a:sym typeface="Roboto Mono"/>
              </a:rPr>
              <a:t>'top'</a:t>
            </a:r>
            <a:r>
              <a:rPr lang="en" sz="1000">
                <a:solidFill>
                  <a:srgbClr val="383A42"/>
                </a:solidFill>
                <a:latin typeface="Roboto Mono"/>
                <a:ea typeface="Roboto Mono"/>
                <a:cs typeface="Roboto Mono"/>
                <a:sym typeface="Roboto Mono"/>
              </a:rPr>
              <a:t>,</a:t>
            </a:r>
            <a:r>
              <a:rPr lang="en" sz="1000">
                <a:solidFill>
                  <a:srgbClr val="333333"/>
                </a:solidFill>
                <a:latin typeface="Roboto Mono"/>
                <a:ea typeface="Roboto Mono"/>
                <a:cs typeface="Roboto Mono"/>
                <a:sym typeface="Roboto Mono"/>
              </a:rPr>
              <a:t> </a:t>
            </a:r>
            <a:r>
              <a:rPr lang="en" sz="1000">
                <a:solidFill>
                  <a:srgbClr val="383A42"/>
                </a:solidFill>
                <a:latin typeface="Roboto Mono"/>
                <a:ea typeface="Roboto Mono"/>
                <a:cs typeface="Roboto Mono"/>
                <a:sym typeface="Roboto Mono"/>
              </a:rPr>
              <a:t>offsetY);</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4078F2"/>
                </a:solidFill>
                <a:latin typeface="Roboto Mono"/>
                <a:ea typeface="Roboto Mono"/>
                <a:cs typeface="Roboto Mono"/>
                <a:sym typeface="Roboto Mono"/>
              </a:rPr>
              <a:t>$</a:t>
            </a:r>
            <a:r>
              <a:rPr lang="en" sz="1000">
                <a:solidFill>
                  <a:srgbClr val="383A42"/>
                </a:solidFill>
                <a:latin typeface="Roboto Mono"/>
                <a:ea typeface="Roboto Mono"/>
                <a:cs typeface="Roboto Mono"/>
                <a:sym typeface="Roboto Mono"/>
              </a:rPr>
              <a:t>(</a:t>
            </a:r>
            <a:r>
              <a:rPr lang="en" sz="1000">
                <a:solidFill>
                  <a:srgbClr val="E45649"/>
                </a:solidFill>
                <a:latin typeface="Roboto Mono"/>
                <a:ea typeface="Roboto Mono"/>
                <a:cs typeface="Roboto Mono"/>
                <a:sym typeface="Roboto Mono"/>
              </a:rPr>
              <a:t>document</a:t>
            </a:r>
            <a:r>
              <a:rPr lang="en" sz="1000">
                <a:solidFill>
                  <a:srgbClr val="383A42"/>
                </a:solidFill>
                <a:latin typeface="Roboto Mono"/>
                <a:ea typeface="Roboto Mono"/>
                <a:cs typeface="Roboto Mono"/>
                <a:sym typeface="Roboto Mono"/>
              </a:rPr>
              <a:t>).</a:t>
            </a:r>
            <a:r>
              <a:rPr lang="en" sz="1000">
                <a:solidFill>
                  <a:srgbClr val="4078F2"/>
                </a:solidFill>
                <a:latin typeface="Roboto Mono"/>
                <a:ea typeface="Roboto Mono"/>
                <a:cs typeface="Roboto Mono"/>
                <a:sym typeface="Roboto Mono"/>
              </a:rPr>
              <a:t>ready</a:t>
            </a:r>
            <a:r>
              <a:rPr lang="en" sz="1000">
                <a:solidFill>
                  <a:srgbClr val="383A42"/>
                </a:solidFill>
                <a:latin typeface="Roboto Mono"/>
                <a:ea typeface="Roboto Mono"/>
                <a:cs typeface="Roboto Mono"/>
                <a:sym typeface="Roboto Mono"/>
              </a:rPr>
              <a:t>(</a:t>
            </a:r>
            <a:r>
              <a:rPr lang="en" sz="1000">
                <a:solidFill>
                  <a:srgbClr val="A626A4"/>
                </a:solidFill>
                <a:latin typeface="Roboto Mono"/>
                <a:ea typeface="Roboto Mono"/>
                <a:cs typeface="Roboto Mono"/>
                <a:sym typeface="Roboto Mono"/>
              </a:rPr>
              <a:t>function</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    </a:t>
            </a:r>
            <a:r>
              <a:rPr lang="en" sz="1000">
                <a:solidFill>
                  <a:srgbClr val="4078F2"/>
                </a:solidFill>
                <a:latin typeface="Roboto Mono"/>
                <a:ea typeface="Roboto Mono"/>
                <a:cs typeface="Roboto Mono"/>
                <a:sym typeface="Roboto Mono"/>
              </a:rPr>
              <a:t>set_cover</a:t>
            </a:r>
            <a:r>
              <a:rPr lang="en" sz="1000">
                <a:solidFill>
                  <a:srgbClr val="383A42"/>
                </a:solidFill>
                <a:latin typeface="Roboto Mono"/>
                <a:ea typeface="Roboto Mono"/>
                <a:cs typeface="Roboto Mono"/>
                <a:sym typeface="Roboto Mono"/>
              </a:rPr>
              <a:t>();</a:t>
            </a:r>
            <a:endParaRPr sz="1000">
              <a:solidFill>
                <a:srgbClr val="383A42"/>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A626A4"/>
              </a:solidFill>
              <a:latin typeface="Roboto Mono"/>
              <a:ea typeface="Roboto Mono"/>
              <a:cs typeface="Roboto Mono"/>
              <a:sym typeface="Roboto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2" name="Shape 432"/>
        <p:cNvGrpSpPr/>
        <p:nvPr/>
      </p:nvGrpSpPr>
      <p:grpSpPr>
        <a:xfrm>
          <a:off x="0" y="0"/>
          <a:ext cx="0" cy="0"/>
          <a:chOff x="0" y="0"/>
          <a:chExt cx="0" cy="0"/>
        </a:xfrm>
      </p:grpSpPr>
      <p:sp>
        <p:nvSpPr>
          <p:cNvPr id="433" name="Google Shape;433;p62"/>
          <p:cNvSpPr txBox="1"/>
          <p:nvPr>
            <p:ph type="title"/>
          </p:nvPr>
        </p:nvSpPr>
        <p:spPr>
          <a:xfrm>
            <a:off x="457200" y="457200"/>
            <a:ext cx="822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a:t>
            </a:r>
            <a:endParaRPr/>
          </a:p>
        </p:txBody>
      </p:sp>
      <p:sp>
        <p:nvSpPr>
          <p:cNvPr id="434" name="Google Shape;434;p62"/>
          <p:cNvSpPr txBox="1"/>
          <p:nvPr>
            <p:ph idx="4294967295" type="body"/>
          </p:nvPr>
        </p:nvSpPr>
        <p:spPr>
          <a:xfrm>
            <a:off x="502925" y="1028700"/>
            <a:ext cx="2651700" cy="3200400"/>
          </a:xfrm>
          <a:prstGeom prst="rect">
            <a:avLst/>
          </a:prstGeom>
          <a:solidFill>
            <a:srgbClr val="75C36E"/>
          </a:solidFill>
        </p:spPr>
        <p:txBody>
          <a:bodyPr anchorCtr="0" anchor="ctr" bIns="91425" lIns="91425" spcFirstLastPara="1" rIns="91425" wrap="square" tIns="91425">
            <a:noAutofit/>
          </a:bodyPr>
          <a:lstStyle/>
          <a:p>
            <a:pPr indent="0" lvl="0" marL="0" rtl="0" algn="ctr">
              <a:spcBef>
                <a:spcPts val="400"/>
              </a:spcBef>
              <a:spcAft>
                <a:spcPts val="0"/>
              </a:spcAft>
              <a:buNone/>
            </a:pPr>
            <a:r>
              <a:rPr b="1" lang="en">
                <a:solidFill>
                  <a:schemeClr val="lt1"/>
                </a:solidFill>
              </a:rPr>
              <a:t>HTML</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rPr lang="en">
                <a:solidFill>
                  <a:schemeClr val="lt1"/>
                </a:solidFill>
              </a:rPr>
              <a:t>Structure</a:t>
            </a:r>
            <a:endParaRPr>
              <a:solidFill>
                <a:schemeClr val="lt1"/>
              </a:solidFill>
            </a:endParaRPr>
          </a:p>
        </p:txBody>
      </p:sp>
      <p:sp>
        <p:nvSpPr>
          <p:cNvPr id="435" name="Google Shape;435;p62"/>
          <p:cNvSpPr txBox="1"/>
          <p:nvPr>
            <p:ph idx="4294967295" type="body"/>
          </p:nvPr>
        </p:nvSpPr>
        <p:spPr>
          <a:xfrm>
            <a:off x="3246138" y="1028700"/>
            <a:ext cx="2651700" cy="3200400"/>
          </a:xfrm>
          <a:prstGeom prst="rect">
            <a:avLst/>
          </a:prstGeom>
          <a:solidFill>
            <a:srgbClr val="75C36E"/>
          </a:solidFill>
        </p:spPr>
        <p:txBody>
          <a:bodyPr anchorCtr="0" anchor="ctr" bIns="91425" lIns="91425" spcFirstLastPara="1" rIns="91425" wrap="square" tIns="91425">
            <a:noAutofit/>
          </a:bodyPr>
          <a:lstStyle/>
          <a:p>
            <a:pPr indent="0" lvl="0" marL="0" rtl="0" algn="ctr">
              <a:spcBef>
                <a:spcPts val="400"/>
              </a:spcBef>
              <a:spcAft>
                <a:spcPts val="0"/>
              </a:spcAft>
              <a:buNone/>
            </a:pPr>
            <a:r>
              <a:rPr b="1" lang="en">
                <a:solidFill>
                  <a:schemeClr val="lt1"/>
                </a:solidFill>
              </a:rPr>
              <a:t>CSS</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rPr lang="en">
                <a:solidFill>
                  <a:schemeClr val="lt1"/>
                </a:solidFill>
              </a:rPr>
              <a:t>Design</a:t>
            </a:r>
            <a:endParaRPr>
              <a:solidFill>
                <a:schemeClr val="lt1"/>
              </a:solidFill>
            </a:endParaRPr>
          </a:p>
        </p:txBody>
      </p:sp>
      <p:sp>
        <p:nvSpPr>
          <p:cNvPr id="436" name="Google Shape;436;p62"/>
          <p:cNvSpPr txBox="1"/>
          <p:nvPr>
            <p:ph idx="4294967295" type="body"/>
          </p:nvPr>
        </p:nvSpPr>
        <p:spPr>
          <a:xfrm>
            <a:off x="5989375" y="1028700"/>
            <a:ext cx="2651700" cy="3200400"/>
          </a:xfrm>
          <a:prstGeom prst="rect">
            <a:avLst/>
          </a:prstGeom>
          <a:solidFill>
            <a:srgbClr val="75C36E"/>
          </a:solidFill>
        </p:spPr>
        <p:txBody>
          <a:bodyPr anchorCtr="0" anchor="ctr" bIns="91425" lIns="91425" spcFirstLastPara="1" rIns="91425" wrap="square" tIns="91425">
            <a:noAutofit/>
          </a:bodyPr>
          <a:lstStyle/>
          <a:p>
            <a:pPr indent="0" lvl="0" marL="0" rtl="0" algn="ctr">
              <a:spcBef>
                <a:spcPts val="400"/>
              </a:spcBef>
              <a:spcAft>
                <a:spcPts val="0"/>
              </a:spcAft>
              <a:buNone/>
            </a:pPr>
            <a:r>
              <a:rPr b="1" lang="en">
                <a:solidFill>
                  <a:schemeClr val="lt1"/>
                </a:solidFill>
              </a:rPr>
              <a:t>JavaScript</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t/>
            </a:r>
            <a:endParaRPr b="1">
              <a:solidFill>
                <a:schemeClr val="lt1"/>
              </a:solidFill>
            </a:endParaRPr>
          </a:p>
          <a:p>
            <a:pPr indent="0" lvl="0" marL="0" rtl="0" algn="ctr">
              <a:spcBef>
                <a:spcPts val="400"/>
              </a:spcBef>
              <a:spcAft>
                <a:spcPts val="0"/>
              </a:spcAft>
              <a:buNone/>
            </a:pPr>
            <a:r>
              <a:rPr lang="en">
                <a:solidFill>
                  <a:schemeClr val="lt1"/>
                </a:solidFill>
              </a:rPr>
              <a:t>Function</a:t>
            </a:r>
            <a:endParaRPr>
              <a:solidFill>
                <a:schemeClr val="lt1"/>
              </a:solidFill>
            </a:endParaRPr>
          </a:p>
        </p:txBody>
      </p:sp>
      <p:pic>
        <p:nvPicPr>
          <p:cNvPr id="437" name="Google Shape;437;p62"/>
          <p:cNvPicPr preferRelativeResize="0"/>
          <p:nvPr/>
        </p:nvPicPr>
        <p:blipFill rotWithShape="1">
          <a:blip r:embed="rId3">
            <a:alphaModFix/>
          </a:blip>
          <a:srcRect b="67238" l="32950" r="37897" t="3611"/>
          <a:stretch/>
        </p:blipFill>
        <p:spPr>
          <a:xfrm>
            <a:off x="1257275" y="2057400"/>
            <a:ext cx="1143000" cy="1143000"/>
          </a:xfrm>
          <a:prstGeom prst="ellipse">
            <a:avLst/>
          </a:prstGeom>
          <a:noFill/>
          <a:ln cap="flat" cmpd="sng" w="19050">
            <a:solidFill>
              <a:srgbClr val="EFEFEF"/>
            </a:solidFill>
            <a:prstDash val="solid"/>
            <a:round/>
            <a:headEnd len="sm" w="sm" type="none"/>
            <a:tailEnd len="sm" w="sm" type="none"/>
          </a:ln>
          <a:effectLst>
            <a:outerShdw blurRad="57150" rotWithShape="0" algn="bl" dir="5400000" dist="9525">
              <a:srgbClr val="000000">
                <a:alpha val="50000"/>
              </a:srgbClr>
            </a:outerShdw>
          </a:effectLst>
        </p:spPr>
      </p:pic>
      <p:pic>
        <p:nvPicPr>
          <p:cNvPr id="438" name="Google Shape;438;p62"/>
          <p:cNvPicPr preferRelativeResize="0"/>
          <p:nvPr/>
        </p:nvPicPr>
        <p:blipFill rotWithShape="1">
          <a:blip r:embed="rId4">
            <a:alphaModFix/>
          </a:blip>
          <a:srcRect b="0" l="14132" r="38963" t="17992"/>
          <a:stretch/>
        </p:blipFill>
        <p:spPr>
          <a:xfrm>
            <a:off x="4000500" y="2057388"/>
            <a:ext cx="1143000" cy="1143000"/>
          </a:xfrm>
          <a:prstGeom prst="ellipse">
            <a:avLst/>
          </a:prstGeom>
          <a:noFill/>
          <a:ln cap="flat" cmpd="sng" w="19050">
            <a:solidFill>
              <a:srgbClr val="EFEFEF"/>
            </a:solidFill>
            <a:prstDash val="solid"/>
            <a:round/>
            <a:headEnd len="sm" w="sm" type="none"/>
            <a:tailEnd len="sm" w="sm" type="none"/>
          </a:ln>
          <a:effectLst>
            <a:outerShdw blurRad="57150" rotWithShape="0" algn="bl" dir="5400000" dist="9525">
              <a:srgbClr val="000000">
                <a:alpha val="50000"/>
              </a:srgbClr>
            </a:outerShdw>
          </a:effectLst>
        </p:spPr>
      </p:pic>
      <p:pic>
        <p:nvPicPr>
          <p:cNvPr id="439" name="Google Shape;439;p62"/>
          <p:cNvPicPr preferRelativeResize="0"/>
          <p:nvPr/>
        </p:nvPicPr>
        <p:blipFill rotWithShape="1">
          <a:blip r:embed="rId5">
            <a:alphaModFix/>
          </a:blip>
          <a:srcRect b="3390" l="0" r="0" t="0"/>
          <a:stretch/>
        </p:blipFill>
        <p:spPr>
          <a:xfrm>
            <a:off x="6743725" y="2057400"/>
            <a:ext cx="1143000" cy="1143000"/>
          </a:xfrm>
          <a:prstGeom prst="ellipse">
            <a:avLst/>
          </a:prstGeom>
          <a:noFill/>
          <a:ln cap="flat" cmpd="sng" w="19050">
            <a:solidFill>
              <a:srgbClr val="EFEFEF"/>
            </a:solidFill>
            <a:prstDash val="solid"/>
            <a:round/>
            <a:headEnd len="sm" w="sm" type="none"/>
            <a:tailEnd len="sm" w="sm" type="none"/>
          </a:ln>
          <a:effectLst>
            <a:outerShdw blurRad="57150" rotWithShape="0" algn="bl" dir="5400000" dist="9525">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3"/>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Attendance Word: doner</a:t>
            </a:r>
            <a:endParaRPr/>
          </a:p>
          <a:p>
            <a:pPr indent="0" lvl="0" marL="0" rtl="0" algn="ctr">
              <a:spcBef>
                <a:spcPts val="0"/>
              </a:spcBef>
              <a:spcAft>
                <a:spcPts val="0"/>
              </a:spcAft>
              <a:buNone/>
            </a:pPr>
            <a:r>
              <a:rPr lang="en"/>
              <a:t>CCN for Web Design DeCal: </a:t>
            </a:r>
            <a:r>
              <a:rPr lang="en">
                <a:solidFill>
                  <a:srgbClr val="6191C2"/>
                </a:solidFill>
              </a:rPr>
              <a:t>33229</a:t>
            </a:r>
            <a:endParaRPr>
              <a:solidFill>
                <a:srgbClr val="6191C2"/>
              </a:solidFill>
            </a:endParaRPr>
          </a:p>
          <a:p>
            <a:pPr indent="0" lvl="0" marL="0" rtl="0" algn="ctr">
              <a:spcBef>
                <a:spcPts val="0"/>
              </a:spcBef>
              <a:spcAft>
                <a:spcPts val="0"/>
              </a:spcAft>
              <a:buNone/>
            </a:pPr>
            <a:r>
              <a:rPr lang="en" sz="1400"/>
              <a:t>Please use the CCN when signing up on WDD portal: </a:t>
            </a:r>
            <a:r>
              <a:rPr lang="en" sz="1400">
                <a:solidFill>
                  <a:srgbClr val="6191C2"/>
                </a:solidFill>
              </a:rPr>
              <a:t>wdd.io</a:t>
            </a:r>
            <a:endParaRPr sz="1400">
              <a:solidFill>
                <a:srgbClr val="6191C2"/>
              </a:solidFill>
            </a:endParaRPr>
          </a:p>
          <a:p>
            <a:pPr indent="0" lvl="0" marL="0" rtl="0" algn="ctr">
              <a:spcBef>
                <a:spcPts val="0"/>
              </a:spcBef>
              <a:spcAft>
                <a:spcPts val="0"/>
              </a:spcAft>
              <a:buNone/>
            </a:pPr>
            <a:r>
              <a:rPr b="0" lang="en" sz="1400"/>
              <a:t>If you got a little too excited before class and signed up already, come find the co-instructors</a:t>
            </a:r>
            <a:endParaRPr b="0" sz="1400"/>
          </a:p>
          <a:p>
            <a:pPr indent="0" lvl="0" marL="0" rtl="0" algn="ctr">
              <a:spcBef>
                <a:spcPts val="0"/>
              </a:spcBef>
              <a:spcAft>
                <a:spcPts val="0"/>
              </a:spcAft>
              <a:buNone/>
            </a:pPr>
            <a:r>
              <a:t/>
            </a:r>
            <a:endParaRPr/>
          </a:p>
          <a:p>
            <a:pPr indent="0" lvl="0" marL="0" rtl="0" algn="ctr">
              <a:spcBef>
                <a:spcPts val="0"/>
              </a:spcBef>
              <a:spcAft>
                <a:spcPts val="0"/>
              </a:spcAft>
              <a:buNone/>
            </a:pPr>
            <a:r>
              <a:rPr lang="en"/>
              <a:t>Your TA will hand out your permission code</a:t>
            </a:r>
            <a:endParaRPr/>
          </a:p>
          <a:p>
            <a:pPr indent="0" lvl="0" marL="0" rtl="0" algn="ctr">
              <a:spcBef>
                <a:spcPts val="0"/>
              </a:spcBef>
              <a:spcAft>
                <a:spcPts val="0"/>
              </a:spcAft>
              <a:buNone/>
            </a:pPr>
            <a:r>
              <a:rPr lang="en" sz="1400"/>
              <a:t>Have your ID's out!</a:t>
            </a:r>
            <a:endParaRPr sz="1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4"/>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Join the </a:t>
            </a:r>
            <a:r>
              <a:rPr lang="en" u="sng">
                <a:solidFill>
                  <a:srgbClr val="75C36E"/>
                </a:solidFill>
                <a:hlinkClick r:id="rId3"/>
              </a:rPr>
              <a:t>Spotify Playlist</a:t>
            </a:r>
            <a:endParaRPr>
              <a:solidFill>
                <a:srgbClr val="75C36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you should be excited for this semester?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We're giving you the tools to create...</a:t>
            </a:r>
            <a:endParaRPr/>
          </a:p>
        </p:txBody>
      </p:sp>
      <p:pic>
        <p:nvPicPr>
          <p:cNvPr id="81" name="Google Shape;81;p17"/>
          <p:cNvPicPr preferRelativeResize="0"/>
          <p:nvPr/>
        </p:nvPicPr>
        <p:blipFill rotWithShape="1">
          <a:blip r:embed="rId3">
            <a:alphaModFix/>
          </a:blip>
          <a:srcRect b="0" l="0" r="0" t="0"/>
          <a:stretch/>
        </p:blipFill>
        <p:spPr>
          <a:xfrm>
            <a:off x="3557851" y="1481400"/>
            <a:ext cx="2028300" cy="2028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u="sng">
                <a:hlinkClick r:id="rId3"/>
              </a:rPr>
              <a:t>Some</a:t>
            </a:r>
            <a:r>
              <a:rPr lang="en"/>
              <a:t> </a:t>
            </a:r>
            <a:r>
              <a:rPr lang="en" u="sng">
                <a:hlinkClick r:id="rId4"/>
              </a:rPr>
              <a:t>amazing</a:t>
            </a:r>
            <a:r>
              <a:rPr lang="en"/>
              <a:t> </a:t>
            </a:r>
            <a:r>
              <a:rPr lang="en" u="sng">
                <a:hlinkClick r:id="rId5"/>
              </a:rPr>
              <a:t>things.</a:t>
            </a:r>
            <a:endParaRPr/>
          </a:p>
        </p:txBody>
      </p:sp>
      <p:sp>
        <p:nvSpPr>
          <p:cNvPr id="87" name="Google Shape;87;p18"/>
          <p:cNvSpPr txBox="1"/>
          <p:nvPr/>
        </p:nvSpPr>
        <p:spPr>
          <a:xfrm>
            <a:off x="502925" y="4462125"/>
            <a:ext cx="5394900" cy="228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u="sng">
                <a:solidFill>
                  <a:srgbClr val="4078F2"/>
                </a:solidFill>
                <a:latin typeface="Karla"/>
                <a:ea typeface="Karla"/>
                <a:cs typeface="Karla"/>
                <a:sym typeface="Karla"/>
                <a:hlinkClick r:id="rId6"/>
              </a:rPr>
              <a:t>Some amazing things.</a:t>
            </a:r>
            <a:endParaRPr sz="1200">
              <a:solidFill>
                <a:srgbClr val="4078F2"/>
              </a:solidFill>
              <a:latin typeface="Karla"/>
              <a:ea typeface="Karla"/>
              <a:cs typeface="Karla"/>
              <a:sym typeface="Karla"/>
            </a:endParaRPr>
          </a:p>
        </p:txBody>
      </p:sp>
      <p:pic>
        <p:nvPicPr>
          <p:cNvPr id="88" name="Google Shape;88;p18"/>
          <p:cNvPicPr preferRelativeResize="0"/>
          <p:nvPr/>
        </p:nvPicPr>
        <p:blipFill>
          <a:blip r:embed="rId7">
            <a:alphaModFix/>
          </a:blip>
          <a:stretch>
            <a:fillRect/>
          </a:stretch>
        </p:blipFill>
        <p:spPr>
          <a:xfrm>
            <a:off x="502925" y="152400"/>
            <a:ext cx="7967424" cy="4157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The Internet is a sea of information</a:t>
            </a:r>
            <a:endParaRPr/>
          </a:p>
        </p:txBody>
      </p:sp>
      <p:pic>
        <p:nvPicPr>
          <p:cNvPr id="94" name="Google Shape;94;p19">
            <a:hlinkClick r:id="rId3"/>
          </p:cNvPr>
          <p:cNvPicPr preferRelativeResize="0"/>
          <p:nvPr/>
        </p:nvPicPr>
        <p:blipFill rotWithShape="1">
          <a:blip r:embed="rId4">
            <a:alphaModFix/>
          </a:blip>
          <a:srcRect b="31511" l="0" r="0" t="0"/>
          <a:stretch/>
        </p:blipFill>
        <p:spPr>
          <a:xfrm>
            <a:off x="457200" y="457200"/>
            <a:ext cx="8229600" cy="3771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DD Fall 2018">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